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3"/>
  </p:notesMasterIdLst>
  <p:sldIdLst>
    <p:sldId id="315" r:id="rId3"/>
    <p:sldId id="278" r:id="rId4"/>
    <p:sldId id="287" r:id="rId5"/>
    <p:sldId id="346" r:id="rId6"/>
    <p:sldId id="282" r:id="rId7"/>
    <p:sldId id="317" r:id="rId8"/>
    <p:sldId id="318" r:id="rId9"/>
    <p:sldId id="283" r:id="rId10"/>
    <p:sldId id="285" r:id="rId11"/>
    <p:sldId id="347"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8" autoAdjust="0"/>
    <p:restoredTop sz="93243" autoAdjust="0"/>
  </p:normalViewPr>
  <p:slideViewPr>
    <p:cSldViewPr>
      <p:cViewPr varScale="1">
        <p:scale>
          <a:sx n="109" d="100"/>
          <a:sy n="109" d="100"/>
        </p:scale>
        <p:origin x="217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60ED9-3423-854B-885D-F447566FFBEC}"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859E4EAB-5BFC-7C4A-9094-C205EC88723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a:t>Local tax authority exemption</a:t>
          </a:r>
        </a:p>
      </dgm:t>
    </dgm:pt>
    <dgm:pt modelId="{62A3E939-8092-5247-A503-9B01BC5D7F37}" type="parTrans" cxnId="{F07EE17D-FE09-C74E-BC65-8E418FB62732}">
      <dgm:prSet/>
      <dgm:spPr/>
      <dgm:t>
        <a:bodyPr/>
        <a:lstStyle/>
        <a:p>
          <a:endParaRPr lang="en-US" sz="1200"/>
        </a:p>
      </dgm:t>
    </dgm:pt>
    <dgm:pt modelId="{D0E90974-3153-6843-B5F7-5AA8C0F3E6B3}" type="sibTrans" cxnId="{F07EE17D-FE09-C74E-BC65-8E418FB62732}">
      <dgm:prSet/>
      <dgm:spPr/>
      <dgm:t>
        <a:bodyPr/>
        <a:lstStyle/>
        <a:p>
          <a:endParaRPr lang="en-US" sz="1200"/>
        </a:p>
      </dgm:t>
    </dgm:pt>
    <dgm:pt modelId="{3B6925F3-109D-AE4F-A649-A759D00A5B90}">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a:t>Representing entity acting in the name of member</a:t>
          </a:r>
        </a:p>
      </dgm:t>
    </dgm:pt>
    <dgm:pt modelId="{B4664245-3C0D-D54C-8F97-BA5F1EE67CA2}" type="parTrans" cxnId="{99B71389-77B0-BC47-944C-9D7C35AEF257}">
      <dgm:prSet/>
      <dgm:spPr/>
      <dgm:t>
        <a:bodyPr/>
        <a:lstStyle/>
        <a:p>
          <a:endParaRPr lang="en-US" sz="1200"/>
        </a:p>
      </dgm:t>
    </dgm:pt>
    <dgm:pt modelId="{CED5C538-E43B-514C-9BC1-DF9CD00244E7}" type="sibTrans" cxnId="{99B71389-77B0-BC47-944C-9D7C35AEF257}">
      <dgm:prSet/>
      <dgm:spPr/>
      <dgm:t>
        <a:bodyPr/>
        <a:lstStyle/>
        <a:p>
          <a:endParaRPr lang="en-US" sz="1200"/>
        </a:p>
      </dgm:t>
    </dgm:pt>
    <dgm:pt modelId="{2939F32D-10C2-684E-AD80-93480E3C30B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a:t>Representing entity using 15(10) forms</a:t>
          </a:r>
        </a:p>
      </dgm:t>
    </dgm:pt>
    <dgm:pt modelId="{E5110D60-338A-DB45-8573-F6B16FC888DB}" type="parTrans" cxnId="{3CB5AD85-6504-A149-BE2B-E919CE917E19}">
      <dgm:prSet/>
      <dgm:spPr/>
      <dgm:t>
        <a:bodyPr/>
        <a:lstStyle/>
        <a:p>
          <a:endParaRPr lang="en-US" sz="1200"/>
        </a:p>
      </dgm:t>
    </dgm:pt>
    <dgm:pt modelId="{FCC26C2B-FB82-FA41-85E8-8EF7267D8DF8}" type="sibTrans" cxnId="{3CB5AD85-6504-A149-BE2B-E919CE917E19}">
      <dgm:prSet/>
      <dgm:spPr/>
      <dgm:t>
        <a:bodyPr/>
        <a:lstStyle/>
        <a:p>
          <a:endParaRPr lang="en-US" sz="1200"/>
        </a:p>
      </dgm:t>
    </dgm:pt>
    <dgm:pt modelId="{B19454F2-FF5C-0E47-BBA8-24C95E26411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a:t>IKC Allocation</a:t>
          </a:r>
        </a:p>
      </dgm:t>
    </dgm:pt>
    <dgm:pt modelId="{9766A39C-64D3-5D42-81FA-2011BB96B44E}" type="sibTrans" cxnId="{7A30CA3C-2B98-7E45-9911-D867ECA8011D}">
      <dgm:prSet/>
      <dgm:spPr/>
      <dgm:t>
        <a:bodyPr/>
        <a:lstStyle/>
        <a:p>
          <a:endParaRPr lang="en-US" sz="1200"/>
        </a:p>
      </dgm:t>
    </dgm:pt>
    <dgm:pt modelId="{3F61A082-6846-D54C-AC16-FE688B36A9C0}" type="parTrans" cxnId="{7A30CA3C-2B98-7E45-9911-D867ECA8011D}">
      <dgm:prSet/>
      <dgm:spPr/>
      <dgm:t>
        <a:bodyPr/>
        <a:lstStyle/>
        <a:p>
          <a:endParaRPr lang="en-US" sz="1200"/>
        </a:p>
      </dgm:t>
    </dgm:pt>
    <dgm:pt modelId="{21E4E6C6-1FC5-A148-B689-FF5C358090DB}" type="pres">
      <dgm:prSet presAssocID="{F1A60ED9-3423-854B-885D-F447566FFBEC}" presName="rootnode" presStyleCnt="0">
        <dgm:presLayoutVars>
          <dgm:chMax/>
          <dgm:chPref/>
          <dgm:dir/>
          <dgm:animLvl val="lvl"/>
        </dgm:presLayoutVars>
      </dgm:prSet>
      <dgm:spPr/>
    </dgm:pt>
    <dgm:pt modelId="{C1E4B805-30F2-4149-9FBB-2DC251701FD5}" type="pres">
      <dgm:prSet presAssocID="{859E4EAB-5BFC-7C4A-9094-C205EC887233}" presName="composite" presStyleCnt="0"/>
      <dgm:spPr/>
    </dgm:pt>
    <dgm:pt modelId="{57038AA1-AE8F-4743-8DF7-C963DFF00A8B}" type="pres">
      <dgm:prSet presAssocID="{859E4EAB-5BFC-7C4A-9094-C205EC887233}" presName="bentUpArrow1" presStyleLbl="alignImgPlace1" presStyleIdx="0" presStyleCnt="3" custLinFactNeighborX="-14870">
        <dgm:style>
          <a:lnRef idx="2">
            <a:schemeClr val="accent1"/>
          </a:lnRef>
          <a:fillRef idx="1">
            <a:schemeClr val="lt1"/>
          </a:fillRef>
          <a:effectRef idx="0">
            <a:schemeClr val="accent1"/>
          </a:effectRef>
          <a:fontRef idx="minor">
            <a:schemeClr val="dk1"/>
          </a:fontRef>
        </dgm:style>
      </dgm:prSet>
      <dgm:spPr/>
    </dgm:pt>
    <dgm:pt modelId="{E3594AC3-8373-D343-B062-F178A3FF2262}" type="pres">
      <dgm:prSet presAssocID="{859E4EAB-5BFC-7C4A-9094-C205EC887233}" presName="ParentText" presStyleLbl="node1" presStyleIdx="0" presStyleCnt="4" custScaleX="147645">
        <dgm:presLayoutVars>
          <dgm:chMax val="1"/>
          <dgm:chPref val="1"/>
          <dgm:bulletEnabled val="1"/>
        </dgm:presLayoutVars>
      </dgm:prSet>
      <dgm:spPr/>
    </dgm:pt>
    <dgm:pt modelId="{7177D6CD-ACB2-B94F-A2D7-847FD255A178}" type="pres">
      <dgm:prSet presAssocID="{859E4EAB-5BFC-7C4A-9094-C205EC887233}" presName="ChildText" presStyleLbl="revTx" presStyleIdx="0" presStyleCnt="3">
        <dgm:presLayoutVars>
          <dgm:chMax val="0"/>
          <dgm:chPref val="0"/>
          <dgm:bulletEnabled val="1"/>
        </dgm:presLayoutVars>
      </dgm:prSet>
      <dgm:spPr/>
    </dgm:pt>
    <dgm:pt modelId="{A29BC25F-4F70-1748-98D9-B9EBA38271FB}" type="pres">
      <dgm:prSet presAssocID="{D0E90974-3153-6843-B5F7-5AA8C0F3E6B3}" presName="sibTrans" presStyleCnt="0"/>
      <dgm:spPr/>
    </dgm:pt>
    <dgm:pt modelId="{18906F2F-7E35-824C-A1A8-05241A95E114}" type="pres">
      <dgm:prSet presAssocID="{3B6925F3-109D-AE4F-A649-A759D00A5B90}" presName="composite" presStyleCnt="0"/>
      <dgm:spPr/>
    </dgm:pt>
    <dgm:pt modelId="{B622F82F-B704-D040-8759-0DFC3E454A6B}" type="pres">
      <dgm:prSet presAssocID="{3B6925F3-109D-AE4F-A649-A759D00A5B90}" presName="bentUpArrow1" presStyleLbl="alignImgPlace1" presStyleIdx="1" presStyleCnt="3" custLinFactNeighborX="-16134">
        <dgm:style>
          <a:lnRef idx="2">
            <a:schemeClr val="accent1"/>
          </a:lnRef>
          <a:fillRef idx="1">
            <a:schemeClr val="lt1"/>
          </a:fillRef>
          <a:effectRef idx="0">
            <a:schemeClr val="accent1"/>
          </a:effectRef>
          <a:fontRef idx="minor">
            <a:schemeClr val="dk1"/>
          </a:fontRef>
        </dgm:style>
      </dgm:prSet>
      <dgm:spPr/>
    </dgm:pt>
    <dgm:pt modelId="{9EAEA9B2-BCBF-7D4A-B335-94ECB645CA74}" type="pres">
      <dgm:prSet presAssocID="{3B6925F3-109D-AE4F-A649-A759D00A5B90}" presName="ParentText" presStyleLbl="node1" presStyleIdx="1" presStyleCnt="4" custScaleX="148963">
        <dgm:presLayoutVars>
          <dgm:chMax val="1"/>
          <dgm:chPref val="1"/>
          <dgm:bulletEnabled val="1"/>
        </dgm:presLayoutVars>
      </dgm:prSet>
      <dgm:spPr/>
    </dgm:pt>
    <dgm:pt modelId="{0FBE9F43-0CFF-BC4E-9D65-1E2211B4E487}" type="pres">
      <dgm:prSet presAssocID="{3B6925F3-109D-AE4F-A649-A759D00A5B90}" presName="ChildText" presStyleLbl="revTx" presStyleIdx="1" presStyleCnt="3">
        <dgm:presLayoutVars>
          <dgm:chMax val="0"/>
          <dgm:chPref val="0"/>
          <dgm:bulletEnabled val="1"/>
        </dgm:presLayoutVars>
      </dgm:prSet>
      <dgm:spPr/>
    </dgm:pt>
    <dgm:pt modelId="{8A7D01B6-3E1A-914B-B097-72BE36F9BB34}" type="pres">
      <dgm:prSet presAssocID="{CED5C538-E43B-514C-9BC1-DF9CD00244E7}" presName="sibTrans" presStyleCnt="0"/>
      <dgm:spPr/>
    </dgm:pt>
    <dgm:pt modelId="{422C20A0-FBBD-7E4B-87BC-656F91AF7689}" type="pres">
      <dgm:prSet presAssocID="{2939F32D-10C2-684E-AD80-93480E3C30BA}" presName="composite" presStyleCnt="0"/>
      <dgm:spPr/>
    </dgm:pt>
    <dgm:pt modelId="{325C1E58-48A4-7A4B-A0DC-ECEA607239FD}" type="pres">
      <dgm:prSet presAssocID="{2939F32D-10C2-684E-AD80-93480E3C30BA}" presName="bentUpArrow1" presStyleLbl="alignImgPlace1" presStyleIdx="2" presStyleCnt="3" custLinFactNeighborX="-17057" custLinFactNeighborY="-5180">
        <dgm:style>
          <a:lnRef idx="2">
            <a:schemeClr val="accent1"/>
          </a:lnRef>
          <a:fillRef idx="1">
            <a:schemeClr val="lt1"/>
          </a:fillRef>
          <a:effectRef idx="0">
            <a:schemeClr val="accent1"/>
          </a:effectRef>
          <a:fontRef idx="minor">
            <a:schemeClr val="dk1"/>
          </a:fontRef>
        </dgm:style>
      </dgm:prSet>
      <dgm:spPr/>
    </dgm:pt>
    <dgm:pt modelId="{CA2173B3-8AF3-0443-92C4-900DBEFC3803}" type="pres">
      <dgm:prSet presAssocID="{2939F32D-10C2-684E-AD80-93480E3C30BA}" presName="ParentText" presStyleLbl="node1" presStyleIdx="2" presStyleCnt="4" custScaleX="148198">
        <dgm:presLayoutVars>
          <dgm:chMax val="1"/>
          <dgm:chPref val="1"/>
          <dgm:bulletEnabled val="1"/>
        </dgm:presLayoutVars>
      </dgm:prSet>
      <dgm:spPr/>
    </dgm:pt>
    <dgm:pt modelId="{7F27C092-DBC2-784C-8642-B015ED3194D2}" type="pres">
      <dgm:prSet presAssocID="{2939F32D-10C2-684E-AD80-93480E3C30BA}" presName="ChildText" presStyleLbl="revTx" presStyleIdx="2" presStyleCnt="3">
        <dgm:presLayoutVars>
          <dgm:chMax val="0"/>
          <dgm:chPref val="0"/>
          <dgm:bulletEnabled val="1"/>
        </dgm:presLayoutVars>
      </dgm:prSet>
      <dgm:spPr/>
    </dgm:pt>
    <dgm:pt modelId="{6ED54601-4D16-514A-8477-732AB7E6EE53}" type="pres">
      <dgm:prSet presAssocID="{FCC26C2B-FB82-FA41-85E8-8EF7267D8DF8}" presName="sibTrans" presStyleCnt="0"/>
      <dgm:spPr/>
    </dgm:pt>
    <dgm:pt modelId="{0F63C422-B395-7649-A3A0-6E9886DC7695}" type="pres">
      <dgm:prSet presAssocID="{B19454F2-FF5C-0E47-BBA8-24C95E264113}" presName="composite" presStyleCnt="0"/>
      <dgm:spPr/>
    </dgm:pt>
    <dgm:pt modelId="{961AE482-A5D1-8144-955B-D903737998A8}" type="pres">
      <dgm:prSet presAssocID="{B19454F2-FF5C-0E47-BBA8-24C95E264113}" presName="ParentText" presStyleLbl="node1" presStyleIdx="3" presStyleCnt="4" custScaleX="138026" custLinFactNeighborY="12828">
        <dgm:presLayoutVars>
          <dgm:chMax val="1"/>
          <dgm:chPref val="1"/>
          <dgm:bulletEnabled val="1"/>
        </dgm:presLayoutVars>
      </dgm:prSet>
      <dgm:spPr/>
    </dgm:pt>
  </dgm:ptLst>
  <dgm:cxnLst>
    <dgm:cxn modelId="{C65E4716-E01F-D14C-9FAD-61F8C320E0DA}" type="presOf" srcId="{2939F32D-10C2-684E-AD80-93480E3C30BA}" destId="{CA2173B3-8AF3-0443-92C4-900DBEFC3803}" srcOrd="0" destOrd="0" presId="urn:microsoft.com/office/officeart/2005/8/layout/StepDownProcess"/>
    <dgm:cxn modelId="{D88A8E2A-0930-DF4D-ACA0-B1EF3AE3FC8A}" type="presOf" srcId="{B19454F2-FF5C-0E47-BBA8-24C95E264113}" destId="{961AE482-A5D1-8144-955B-D903737998A8}" srcOrd="0" destOrd="0" presId="urn:microsoft.com/office/officeart/2005/8/layout/StepDownProcess"/>
    <dgm:cxn modelId="{392C7F32-FC39-BB45-B192-29592DDD29E4}" type="presOf" srcId="{859E4EAB-5BFC-7C4A-9094-C205EC887233}" destId="{E3594AC3-8373-D343-B062-F178A3FF2262}" srcOrd="0" destOrd="0" presId="urn:microsoft.com/office/officeart/2005/8/layout/StepDownProcess"/>
    <dgm:cxn modelId="{7A30CA3C-2B98-7E45-9911-D867ECA8011D}" srcId="{F1A60ED9-3423-854B-885D-F447566FFBEC}" destId="{B19454F2-FF5C-0E47-BBA8-24C95E264113}" srcOrd="3" destOrd="0" parTransId="{3F61A082-6846-D54C-AC16-FE688B36A9C0}" sibTransId="{9766A39C-64D3-5D42-81FA-2011BB96B44E}"/>
    <dgm:cxn modelId="{F07EE17D-FE09-C74E-BC65-8E418FB62732}" srcId="{F1A60ED9-3423-854B-885D-F447566FFBEC}" destId="{859E4EAB-5BFC-7C4A-9094-C205EC887233}" srcOrd="0" destOrd="0" parTransId="{62A3E939-8092-5247-A503-9B01BC5D7F37}" sibTransId="{D0E90974-3153-6843-B5F7-5AA8C0F3E6B3}"/>
    <dgm:cxn modelId="{3CB5AD85-6504-A149-BE2B-E919CE917E19}" srcId="{F1A60ED9-3423-854B-885D-F447566FFBEC}" destId="{2939F32D-10C2-684E-AD80-93480E3C30BA}" srcOrd="2" destOrd="0" parTransId="{E5110D60-338A-DB45-8573-F6B16FC888DB}" sibTransId="{FCC26C2B-FB82-FA41-85E8-8EF7267D8DF8}"/>
    <dgm:cxn modelId="{99B71389-77B0-BC47-944C-9D7C35AEF257}" srcId="{F1A60ED9-3423-854B-885D-F447566FFBEC}" destId="{3B6925F3-109D-AE4F-A649-A759D00A5B90}" srcOrd="1" destOrd="0" parTransId="{B4664245-3C0D-D54C-8F97-BA5F1EE67CA2}" sibTransId="{CED5C538-E43B-514C-9BC1-DF9CD00244E7}"/>
    <dgm:cxn modelId="{D498C9AE-0F32-C148-9421-052BD3CC1527}" type="presOf" srcId="{F1A60ED9-3423-854B-885D-F447566FFBEC}" destId="{21E4E6C6-1FC5-A148-B689-FF5C358090DB}" srcOrd="0" destOrd="0" presId="urn:microsoft.com/office/officeart/2005/8/layout/StepDownProcess"/>
    <dgm:cxn modelId="{61E7D3E6-0556-9042-9CBA-ECD0EE688A8E}" type="presOf" srcId="{3B6925F3-109D-AE4F-A649-A759D00A5B90}" destId="{9EAEA9B2-BCBF-7D4A-B335-94ECB645CA74}" srcOrd="0" destOrd="0" presId="urn:microsoft.com/office/officeart/2005/8/layout/StepDownProcess"/>
    <dgm:cxn modelId="{688155E2-8577-9D4C-8E1D-F37A956A69D2}" type="presParOf" srcId="{21E4E6C6-1FC5-A148-B689-FF5C358090DB}" destId="{C1E4B805-30F2-4149-9FBB-2DC251701FD5}" srcOrd="0" destOrd="0" presId="urn:microsoft.com/office/officeart/2005/8/layout/StepDownProcess"/>
    <dgm:cxn modelId="{7CC67167-D467-FE4F-8619-5C46294E299F}" type="presParOf" srcId="{C1E4B805-30F2-4149-9FBB-2DC251701FD5}" destId="{57038AA1-AE8F-4743-8DF7-C963DFF00A8B}" srcOrd="0" destOrd="0" presId="urn:microsoft.com/office/officeart/2005/8/layout/StepDownProcess"/>
    <dgm:cxn modelId="{40580F4C-B76E-FF49-BDF8-30462BA4E4AF}" type="presParOf" srcId="{C1E4B805-30F2-4149-9FBB-2DC251701FD5}" destId="{E3594AC3-8373-D343-B062-F178A3FF2262}" srcOrd="1" destOrd="0" presId="urn:microsoft.com/office/officeart/2005/8/layout/StepDownProcess"/>
    <dgm:cxn modelId="{83507CFD-1A57-3F48-9DF3-3074B7190389}" type="presParOf" srcId="{C1E4B805-30F2-4149-9FBB-2DC251701FD5}" destId="{7177D6CD-ACB2-B94F-A2D7-847FD255A178}" srcOrd="2" destOrd="0" presId="urn:microsoft.com/office/officeart/2005/8/layout/StepDownProcess"/>
    <dgm:cxn modelId="{F8A4D799-E8C0-F54D-9196-419F30E1BAE2}" type="presParOf" srcId="{21E4E6C6-1FC5-A148-B689-FF5C358090DB}" destId="{A29BC25F-4F70-1748-98D9-B9EBA38271FB}" srcOrd="1" destOrd="0" presId="urn:microsoft.com/office/officeart/2005/8/layout/StepDownProcess"/>
    <dgm:cxn modelId="{158638E8-41B4-A543-95A3-BA2FB77B0E33}" type="presParOf" srcId="{21E4E6C6-1FC5-A148-B689-FF5C358090DB}" destId="{18906F2F-7E35-824C-A1A8-05241A95E114}" srcOrd="2" destOrd="0" presId="urn:microsoft.com/office/officeart/2005/8/layout/StepDownProcess"/>
    <dgm:cxn modelId="{6D2E6176-DF5E-1246-9509-D27CD2D01DFE}" type="presParOf" srcId="{18906F2F-7E35-824C-A1A8-05241A95E114}" destId="{B622F82F-B704-D040-8759-0DFC3E454A6B}" srcOrd="0" destOrd="0" presId="urn:microsoft.com/office/officeart/2005/8/layout/StepDownProcess"/>
    <dgm:cxn modelId="{C429BFCE-A4C3-DE47-BCA1-C5907A0329D5}" type="presParOf" srcId="{18906F2F-7E35-824C-A1A8-05241A95E114}" destId="{9EAEA9B2-BCBF-7D4A-B335-94ECB645CA74}" srcOrd="1" destOrd="0" presId="urn:microsoft.com/office/officeart/2005/8/layout/StepDownProcess"/>
    <dgm:cxn modelId="{B3CAF3CD-85ED-E846-A83C-41FA6600545F}" type="presParOf" srcId="{18906F2F-7E35-824C-A1A8-05241A95E114}" destId="{0FBE9F43-0CFF-BC4E-9D65-1E2211B4E487}" srcOrd="2" destOrd="0" presId="urn:microsoft.com/office/officeart/2005/8/layout/StepDownProcess"/>
    <dgm:cxn modelId="{8B5F16AA-8CBE-B449-850D-602118246550}" type="presParOf" srcId="{21E4E6C6-1FC5-A148-B689-FF5C358090DB}" destId="{8A7D01B6-3E1A-914B-B097-72BE36F9BB34}" srcOrd="3" destOrd="0" presId="urn:microsoft.com/office/officeart/2005/8/layout/StepDownProcess"/>
    <dgm:cxn modelId="{88E752D1-AA09-834A-A2D7-759B1B1E6535}" type="presParOf" srcId="{21E4E6C6-1FC5-A148-B689-FF5C358090DB}" destId="{422C20A0-FBBD-7E4B-87BC-656F91AF7689}" srcOrd="4" destOrd="0" presId="urn:microsoft.com/office/officeart/2005/8/layout/StepDownProcess"/>
    <dgm:cxn modelId="{90F48DEE-DE9C-224C-B7E9-329B156D3DBA}" type="presParOf" srcId="{422C20A0-FBBD-7E4B-87BC-656F91AF7689}" destId="{325C1E58-48A4-7A4B-A0DC-ECEA607239FD}" srcOrd="0" destOrd="0" presId="urn:microsoft.com/office/officeart/2005/8/layout/StepDownProcess"/>
    <dgm:cxn modelId="{B9B9F836-9037-6C42-BA86-74961E01C14A}" type="presParOf" srcId="{422C20A0-FBBD-7E4B-87BC-656F91AF7689}" destId="{CA2173B3-8AF3-0443-92C4-900DBEFC3803}" srcOrd="1" destOrd="0" presId="urn:microsoft.com/office/officeart/2005/8/layout/StepDownProcess"/>
    <dgm:cxn modelId="{BA555109-5EB4-6C48-86A4-00C367B4AB96}" type="presParOf" srcId="{422C20A0-FBBD-7E4B-87BC-656F91AF7689}" destId="{7F27C092-DBC2-784C-8642-B015ED3194D2}" srcOrd="2" destOrd="0" presId="urn:microsoft.com/office/officeart/2005/8/layout/StepDownProcess"/>
    <dgm:cxn modelId="{9C432803-DBA1-EA4C-80D5-4A32D483E604}" type="presParOf" srcId="{21E4E6C6-1FC5-A148-B689-FF5C358090DB}" destId="{6ED54601-4D16-514A-8477-732AB7E6EE53}" srcOrd="5" destOrd="0" presId="urn:microsoft.com/office/officeart/2005/8/layout/StepDownProcess"/>
    <dgm:cxn modelId="{FC80336D-07A9-AD47-8092-7749707D31F2}" type="presParOf" srcId="{21E4E6C6-1FC5-A148-B689-FF5C358090DB}" destId="{0F63C422-B395-7649-A3A0-6E9886DC7695}" srcOrd="6" destOrd="0" presId="urn:microsoft.com/office/officeart/2005/8/layout/StepDownProcess"/>
    <dgm:cxn modelId="{87B1CCEA-3F0F-2A4B-901B-720CA5887564}" type="presParOf" srcId="{0F63C422-B395-7649-A3A0-6E9886DC7695}" destId="{961AE482-A5D1-8144-955B-D903737998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8AA1-AE8F-4743-8DF7-C963DFF00A8B}">
      <dsp:nvSpPr>
        <dsp:cNvPr id="0" name=""/>
        <dsp:cNvSpPr/>
      </dsp:nvSpPr>
      <dsp:spPr>
        <a:xfrm rot="5400000">
          <a:off x="305205" y="1272388"/>
          <a:ext cx="610840" cy="695420"/>
        </a:xfrm>
        <a:prstGeom prst="bentUpArrow">
          <a:avLst>
            <a:gd name="adj1" fmla="val 32840"/>
            <a:gd name="adj2" fmla="val 25000"/>
            <a:gd name="adj3" fmla="val 3578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E3594AC3-8373-D343-B062-F178A3FF2262}">
      <dsp:nvSpPr>
        <dsp:cNvPr id="0" name=""/>
        <dsp:cNvSpPr/>
      </dsp:nvSpPr>
      <dsp:spPr>
        <a:xfrm>
          <a:off x="1812" y="595258"/>
          <a:ext cx="1518228" cy="71977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Local tax authority exemption</a:t>
          </a:r>
        </a:p>
      </dsp:txBody>
      <dsp:txXfrm>
        <a:off x="36955" y="630401"/>
        <a:ext cx="1447942" cy="649488"/>
      </dsp:txXfrm>
    </dsp:sp>
    <dsp:sp modelId="{7177D6CD-ACB2-B94F-A2D7-847FD255A178}">
      <dsp:nvSpPr>
        <dsp:cNvPr id="0" name=""/>
        <dsp:cNvSpPr/>
      </dsp:nvSpPr>
      <dsp:spPr>
        <a:xfrm>
          <a:off x="1275074" y="663905"/>
          <a:ext cx="747884" cy="581753"/>
        </a:xfrm>
        <a:prstGeom prst="rect">
          <a:avLst/>
        </a:prstGeom>
        <a:noFill/>
        <a:ln>
          <a:noFill/>
        </a:ln>
        <a:effectLst/>
      </dsp:spPr>
      <dsp:style>
        <a:lnRef idx="0">
          <a:scrgbClr r="0" g="0" b="0"/>
        </a:lnRef>
        <a:fillRef idx="0">
          <a:scrgbClr r="0" g="0" b="0"/>
        </a:fillRef>
        <a:effectRef idx="0">
          <a:scrgbClr r="0" g="0" b="0"/>
        </a:effectRef>
        <a:fontRef idx="minor"/>
      </dsp:style>
    </dsp:sp>
    <dsp:sp modelId="{B622F82F-B704-D040-8759-0DFC3E454A6B}">
      <dsp:nvSpPr>
        <dsp:cNvPr id="0" name=""/>
        <dsp:cNvSpPr/>
      </dsp:nvSpPr>
      <dsp:spPr>
        <a:xfrm rot="5400000">
          <a:off x="1273342" y="2080932"/>
          <a:ext cx="610840" cy="695420"/>
        </a:xfrm>
        <a:prstGeom prst="bentUpArrow">
          <a:avLst>
            <a:gd name="adj1" fmla="val 32840"/>
            <a:gd name="adj2" fmla="val 25000"/>
            <a:gd name="adj3" fmla="val 3578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9EAEA9B2-BCBF-7D4A-B335-94ECB645CA74}">
      <dsp:nvSpPr>
        <dsp:cNvPr id="0" name=""/>
        <dsp:cNvSpPr/>
      </dsp:nvSpPr>
      <dsp:spPr>
        <a:xfrm>
          <a:off x="971963" y="1403802"/>
          <a:ext cx="1531781" cy="71977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Representing entity acting in the name of member</a:t>
          </a:r>
        </a:p>
      </dsp:txBody>
      <dsp:txXfrm>
        <a:off x="1007106" y="1438945"/>
        <a:ext cx="1461495" cy="649488"/>
      </dsp:txXfrm>
    </dsp:sp>
    <dsp:sp modelId="{0FBE9F43-0CFF-BC4E-9D65-1E2211B4E487}">
      <dsp:nvSpPr>
        <dsp:cNvPr id="0" name=""/>
        <dsp:cNvSpPr/>
      </dsp:nvSpPr>
      <dsp:spPr>
        <a:xfrm>
          <a:off x="2252002" y="1472449"/>
          <a:ext cx="747884" cy="581753"/>
        </a:xfrm>
        <a:prstGeom prst="rect">
          <a:avLst/>
        </a:prstGeom>
        <a:noFill/>
        <a:ln>
          <a:noFill/>
        </a:ln>
        <a:effectLst/>
      </dsp:spPr>
      <dsp:style>
        <a:lnRef idx="0">
          <a:scrgbClr r="0" g="0" b="0"/>
        </a:lnRef>
        <a:fillRef idx="0">
          <a:scrgbClr r="0" g="0" b="0"/>
        </a:fillRef>
        <a:effectRef idx="0">
          <a:scrgbClr r="0" g="0" b="0"/>
        </a:effectRef>
        <a:fontRef idx="minor"/>
      </dsp:style>
    </dsp:sp>
    <dsp:sp modelId="{325C1E58-48A4-7A4B-A0DC-ECEA607239FD}">
      <dsp:nvSpPr>
        <dsp:cNvPr id="0" name=""/>
        <dsp:cNvSpPr/>
      </dsp:nvSpPr>
      <dsp:spPr>
        <a:xfrm rot="5400000">
          <a:off x="2233141" y="2857834"/>
          <a:ext cx="610840" cy="695420"/>
        </a:xfrm>
        <a:prstGeom prst="bentUpArrow">
          <a:avLst>
            <a:gd name="adj1" fmla="val 32840"/>
            <a:gd name="adj2" fmla="val 25000"/>
            <a:gd name="adj3" fmla="val 3578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CA2173B3-8AF3-0443-92C4-900DBEFC3803}">
      <dsp:nvSpPr>
        <dsp:cNvPr id="0" name=""/>
        <dsp:cNvSpPr/>
      </dsp:nvSpPr>
      <dsp:spPr>
        <a:xfrm>
          <a:off x="1942114" y="2212346"/>
          <a:ext cx="1523915" cy="71977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Representing entity using 15(10) forms</a:t>
          </a:r>
        </a:p>
      </dsp:txBody>
      <dsp:txXfrm>
        <a:off x="1977257" y="2247489"/>
        <a:ext cx="1453629" cy="649488"/>
      </dsp:txXfrm>
    </dsp:sp>
    <dsp:sp modelId="{7F27C092-DBC2-784C-8642-B015ED3194D2}">
      <dsp:nvSpPr>
        <dsp:cNvPr id="0" name=""/>
        <dsp:cNvSpPr/>
      </dsp:nvSpPr>
      <dsp:spPr>
        <a:xfrm>
          <a:off x="3218219" y="2280993"/>
          <a:ext cx="747884" cy="581753"/>
        </a:xfrm>
        <a:prstGeom prst="rect">
          <a:avLst/>
        </a:prstGeom>
        <a:noFill/>
        <a:ln>
          <a:noFill/>
        </a:ln>
        <a:effectLst/>
      </dsp:spPr>
      <dsp:style>
        <a:lnRef idx="0">
          <a:scrgbClr r="0" g="0" b="0"/>
        </a:lnRef>
        <a:fillRef idx="0">
          <a:scrgbClr r="0" g="0" b="0"/>
        </a:fillRef>
        <a:effectRef idx="0">
          <a:scrgbClr r="0" g="0" b="0"/>
        </a:effectRef>
        <a:fontRef idx="minor"/>
      </dsp:style>
    </dsp:sp>
    <dsp:sp modelId="{961AE482-A5D1-8144-955B-D903737998A8}">
      <dsp:nvSpPr>
        <dsp:cNvPr id="0" name=""/>
        <dsp:cNvSpPr/>
      </dsp:nvSpPr>
      <dsp:spPr>
        <a:xfrm>
          <a:off x="2912264" y="3113223"/>
          <a:ext cx="1419316" cy="71977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IKC Allocation</a:t>
          </a:r>
        </a:p>
      </dsp:txBody>
      <dsp:txXfrm>
        <a:off x="2947407" y="3148366"/>
        <a:ext cx="1349030" cy="64948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2018-07-05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Hur</a:t>
            </a:r>
            <a:r>
              <a:rPr lang="en-GB" dirty="0"/>
              <a:t> </a:t>
            </a:r>
            <a:r>
              <a:rPr lang="en-GB" dirty="0" err="1"/>
              <a:t>möjliggör</a:t>
            </a:r>
            <a:r>
              <a:rPr lang="en-GB" dirty="0"/>
              <a:t> man </a:t>
            </a:r>
            <a:r>
              <a:rPr lang="en-GB" dirty="0" err="1"/>
              <a:t>finansiering</a:t>
            </a:r>
            <a:r>
              <a:rPr lang="en-GB" dirty="0"/>
              <a:t> </a:t>
            </a:r>
            <a:r>
              <a:rPr lang="en-GB" dirty="0" err="1"/>
              <a:t>från</a:t>
            </a:r>
            <a:r>
              <a:rPr lang="en-GB" dirty="0"/>
              <a:t> Europa?</a:t>
            </a:r>
          </a:p>
          <a:p>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3</a:t>
            </a:fld>
            <a:endParaRPr lang="sv-SE"/>
          </a:p>
        </p:txBody>
      </p:sp>
    </p:spTree>
    <p:extLst>
      <p:ext uri="{BB962C8B-B14F-4D97-AF65-F5344CB8AC3E}">
        <p14:creationId xmlns:p14="http://schemas.microsoft.com/office/powerpoint/2010/main" val="66418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58769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Country level VAT has been discussed for some time, and this purely relates to the VAT that you – the in kind partner – gets charged in your own countries locally.</a:t>
            </a:r>
          </a:p>
          <a:p>
            <a:pPr marL="171450" indent="-171450">
              <a:buFontTx/>
              <a:buChar char="-"/>
            </a:pPr>
            <a:r>
              <a:rPr lang="en-US" b="0" baseline="0" dirty="0"/>
              <a:t>A lot of time and effort has been put to solve some of these cases and some solutions have been found, e.g. 15/10 in France and UK, Hungary and Spain seem to enjoy an exemption; Switzerland is a non EU country, though we await further confirmation about this.</a:t>
            </a:r>
          </a:p>
          <a:p>
            <a:pPr marL="171450" indent="-171450">
              <a:buFontTx/>
              <a:buChar char="-"/>
            </a:pPr>
            <a:r>
              <a:rPr lang="en-US" b="0" baseline="0" dirty="0"/>
              <a:t>Clearly the ESS project is shifting towards goods and services being delivered to the site here in Lund Sweden, and this shift means that we need to start focusing on potential VAT risks in Sweden. </a:t>
            </a:r>
            <a:endParaRPr lang="en-US" b="0"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30147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pointers for the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You will hear today from KPMG more about what considerations need to be taken into account when we refer to VAT risks in Sweden. </a:t>
            </a:r>
          </a:p>
          <a:p>
            <a:pPr marL="171450" indent="-171450">
              <a:buFontTx/>
              <a:buChar char="-"/>
            </a:pPr>
            <a:r>
              <a:rPr lang="en-US" baseline="0" dirty="0"/>
              <a:t>As mentioned, country level VAT has been discussed for some time, however due to the ESS project shifting towards e.g. installations taking place here in Sweden, it is understood that there is a VAT risk for in kind partners and/or their suppliers due to this fact.</a:t>
            </a:r>
          </a:p>
          <a:p>
            <a:pPr marL="171450" indent="-171450">
              <a:buFontTx/>
              <a:buChar char="-"/>
            </a:pPr>
            <a:r>
              <a:rPr lang="en-US" baseline="0" dirty="0"/>
              <a:t>Both the country level VAT as well as VAT risks in Sweden have been highlighted to governance forums for some time now, including AFC where these topics were presented November 2017 and again in April 2018.</a:t>
            </a:r>
          </a:p>
          <a:p>
            <a:pPr marL="171450" indent="-171450">
              <a:buFontTx/>
              <a:buChar char="-"/>
            </a:pPr>
            <a:r>
              <a:rPr lang="en-US" baseline="0" dirty="0"/>
              <a:t>Which brings us to today – 5</a:t>
            </a:r>
            <a:r>
              <a:rPr lang="en-US" baseline="30000" dirty="0"/>
              <a:t>th</a:t>
            </a:r>
            <a:r>
              <a:rPr lang="en-US" baseline="0" dirty="0"/>
              <a:t> July – and this workshop where ESS aims to:</a:t>
            </a:r>
          </a:p>
          <a:p>
            <a:pPr marL="171450" indent="-171450">
              <a:buFontTx/>
              <a:buChar char="-"/>
            </a:pPr>
            <a:r>
              <a:rPr lang="en-US" baseline="0" dirty="0"/>
              <a:t>Try to provide guidance for In Kind Partners on the issue of VAT risks in Sweden. I must emphasize that solutions might not be possible to achieve today for all the different transactions you will be involved in, however hopefully you will appreciate the way in which you will need to consider your transactions.</a:t>
            </a:r>
          </a:p>
          <a:p>
            <a:pPr marL="171450" indent="-171450">
              <a:buFontTx/>
              <a:buChar char="-"/>
            </a:pPr>
            <a:r>
              <a:rPr lang="en-US" baseline="0" dirty="0"/>
              <a:t>ESS worked with KPMG tax advisors on a guideline identifying the most common types of VAT “transactions” that could affect in kind partners and/or their sub-contractors. It must be emphasized that the VAT Directive and VAT law generally is very complex. From a non-exhaustive list of over 70 potential VAT “transactions”, we were able to narrow down this list to approximately 5 which are most likely to affect In Kind Partners and/or their sub-contractors. But this is not to say that these are the only 5 types of VAT “transactions” which will happen, the 5 types of VAT “transactions” act as an indicator for potential transaction scenarios that the In Kind Partners should consider.</a:t>
            </a:r>
          </a:p>
          <a:p>
            <a:pPr marL="171450" indent="-171450">
              <a:buFontTx/>
              <a:buChar char="-"/>
            </a:pPr>
            <a:r>
              <a:rPr lang="en-US" baseline="0" dirty="0"/>
              <a:t> The guideline is now prepared and we will go through it today with all of you - In Kind Partners – since you are best placed to assess your own tax exposure and seek advice from independent experts since you will be in the best position to assess the types of “transactions” you will perform in Sweden and also because you have the contractual relationship with your suppliers and sub-contractors with whom you might need to discuss these issues directly. Due to the complexities of VAT legislation, combined with the complex deliveries from In Kind Partners to ESS, ESS – at the request of the AFC in April 2018 - is  convening this workshop to In Kind Partners to raise awareness of the issues at hand. </a:t>
            </a:r>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3996524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noProof="0"/>
              <a:t>Klicka här för att ändra format</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här för att ändra format på underrubrik i bakgrunden</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05/07/2018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3" y="1535116"/>
            <a:ext cx="4040188" cy="639762"/>
          </a:xfrm>
        </p:spPr>
        <p:txBody>
          <a:bodyPr anchor="b"/>
          <a:lstStyle>
            <a:lvl1pPr marL="0" indent="0">
              <a:buNone/>
              <a:defRPr sz="2215" b="1"/>
            </a:lvl1pPr>
            <a:lvl2pPr marL="420419" indent="0">
              <a:buNone/>
              <a:defRPr sz="1846" b="1"/>
            </a:lvl2pPr>
            <a:lvl3pPr marL="840840" indent="0">
              <a:buNone/>
              <a:defRPr sz="1662" b="1"/>
            </a:lvl3pPr>
            <a:lvl4pPr marL="1261262" indent="0">
              <a:buNone/>
              <a:defRPr sz="1477" b="1"/>
            </a:lvl4pPr>
            <a:lvl5pPr marL="1681687" indent="0">
              <a:buNone/>
              <a:defRPr sz="1477" b="1"/>
            </a:lvl5pPr>
            <a:lvl6pPr marL="2102117" indent="0">
              <a:buNone/>
              <a:defRPr sz="1477" b="1"/>
            </a:lvl6pPr>
            <a:lvl7pPr marL="2522538" indent="0">
              <a:buNone/>
              <a:defRPr sz="1477" b="1"/>
            </a:lvl7pPr>
            <a:lvl8pPr marL="2942966" indent="0">
              <a:buNone/>
              <a:defRPr sz="1477" b="1"/>
            </a:lvl8pPr>
            <a:lvl9pPr marL="3363390"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3" y="2174878"/>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9" y="1535116"/>
            <a:ext cx="4041775" cy="639762"/>
          </a:xfrm>
        </p:spPr>
        <p:txBody>
          <a:bodyPr anchor="b"/>
          <a:lstStyle>
            <a:lvl1pPr marL="0" indent="0">
              <a:buNone/>
              <a:defRPr sz="2215" b="1"/>
            </a:lvl1pPr>
            <a:lvl2pPr marL="420419" indent="0">
              <a:buNone/>
              <a:defRPr sz="1846" b="1"/>
            </a:lvl2pPr>
            <a:lvl3pPr marL="840840" indent="0">
              <a:buNone/>
              <a:defRPr sz="1662" b="1"/>
            </a:lvl3pPr>
            <a:lvl4pPr marL="1261262" indent="0">
              <a:buNone/>
              <a:defRPr sz="1477" b="1"/>
            </a:lvl4pPr>
            <a:lvl5pPr marL="1681687" indent="0">
              <a:buNone/>
              <a:defRPr sz="1477" b="1"/>
            </a:lvl5pPr>
            <a:lvl6pPr marL="2102117" indent="0">
              <a:buNone/>
              <a:defRPr sz="1477" b="1"/>
            </a:lvl6pPr>
            <a:lvl7pPr marL="2522538" indent="0">
              <a:buNone/>
              <a:defRPr sz="1477" b="1"/>
            </a:lvl7pPr>
            <a:lvl8pPr marL="2942966" indent="0">
              <a:buNone/>
              <a:defRPr sz="1477" b="1"/>
            </a:lvl8pPr>
            <a:lvl9pPr marL="3363390"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8"/>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8" y="273052"/>
            <a:ext cx="3008313" cy="1162050"/>
          </a:xfrm>
        </p:spPr>
        <p:txBody>
          <a:bodyPr anchor="b"/>
          <a:lstStyle>
            <a:lvl1pPr algn="l">
              <a:defRPr sz="1846" b="1"/>
            </a:lvl1pPr>
          </a:lstStyle>
          <a:p>
            <a:r>
              <a:rPr lang="sv-SE"/>
              <a:t>Klicka här för att ändra format</a:t>
            </a:r>
          </a:p>
        </p:txBody>
      </p:sp>
      <p:sp>
        <p:nvSpPr>
          <p:cNvPr id="3" name="Platshållare för innehåll 2"/>
          <p:cNvSpPr>
            <a:spLocks noGrp="1"/>
          </p:cNvSpPr>
          <p:nvPr>
            <p:ph idx="1"/>
          </p:nvPr>
        </p:nvSpPr>
        <p:spPr>
          <a:xfrm>
            <a:off x="3575057" y="273398"/>
            <a:ext cx="511175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8" y="1435104"/>
            <a:ext cx="3008313" cy="4691063"/>
          </a:xfrm>
        </p:spPr>
        <p:txBody>
          <a:bodyPr/>
          <a:lstStyle>
            <a:lvl1pPr marL="0" indent="0">
              <a:buNone/>
              <a:defRPr sz="1292"/>
            </a:lvl1pPr>
            <a:lvl2pPr marL="420419" indent="0">
              <a:buNone/>
              <a:defRPr sz="1108"/>
            </a:lvl2pPr>
            <a:lvl3pPr marL="840840" indent="0">
              <a:buNone/>
              <a:defRPr sz="923"/>
            </a:lvl3pPr>
            <a:lvl4pPr marL="1261262" indent="0">
              <a:buNone/>
              <a:defRPr sz="831"/>
            </a:lvl4pPr>
            <a:lvl5pPr marL="1681687" indent="0">
              <a:buNone/>
              <a:defRPr sz="831"/>
            </a:lvl5pPr>
            <a:lvl6pPr marL="2102117" indent="0">
              <a:buNone/>
              <a:defRPr sz="831"/>
            </a:lvl6pPr>
            <a:lvl7pPr marL="2522538" indent="0">
              <a:buNone/>
              <a:defRPr sz="831"/>
            </a:lvl7pPr>
            <a:lvl8pPr marL="2942966" indent="0">
              <a:buNone/>
              <a:defRPr sz="831"/>
            </a:lvl8pPr>
            <a:lvl9pPr marL="3363390" indent="0">
              <a:buNone/>
              <a:defRPr sz="831"/>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1846"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2954"/>
            </a:lvl1pPr>
            <a:lvl2pPr marL="420419" indent="0">
              <a:buNone/>
              <a:defRPr sz="2585"/>
            </a:lvl2pPr>
            <a:lvl3pPr marL="840840" indent="0">
              <a:buNone/>
              <a:defRPr sz="2215"/>
            </a:lvl3pPr>
            <a:lvl4pPr marL="1261262" indent="0">
              <a:buNone/>
              <a:defRPr sz="1846"/>
            </a:lvl4pPr>
            <a:lvl5pPr marL="1681687" indent="0">
              <a:buNone/>
              <a:defRPr sz="1846"/>
            </a:lvl5pPr>
            <a:lvl6pPr marL="2102117" indent="0">
              <a:buNone/>
              <a:defRPr sz="1846"/>
            </a:lvl6pPr>
            <a:lvl7pPr marL="2522538" indent="0">
              <a:buNone/>
              <a:defRPr sz="1846"/>
            </a:lvl7pPr>
            <a:lvl8pPr marL="2942966" indent="0">
              <a:buNone/>
              <a:defRPr sz="1846"/>
            </a:lvl8pPr>
            <a:lvl9pPr marL="3363390" indent="0">
              <a:buNone/>
              <a:defRPr sz="1846"/>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292"/>
            </a:lvl1pPr>
            <a:lvl2pPr marL="420419" indent="0">
              <a:buNone/>
              <a:defRPr sz="1108"/>
            </a:lvl2pPr>
            <a:lvl3pPr marL="840840" indent="0">
              <a:buNone/>
              <a:defRPr sz="923"/>
            </a:lvl3pPr>
            <a:lvl4pPr marL="1261262" indent="0">
              <a:buNone/>
              <a:defRPr sz="831"/>
            </a:lvl4pPr>
            <a:lvl5pPr marL="1681687" indent="0">
              <a:buNone/>
              <a:defRPr sz="831"/>
            </a:lvl5pPr>
            <a:lvl6pPr marL="2102117" indent="0">
              <a:buNone/>
              <a:defRPr sz="831"/>
            </a:lvl6pPr>
            <a:lvl7pPr marL="2522538" indent="0">
              <a:buNone/>
              <a:defRPr sz="831"/>
            </a:lvl7pPr>
            <a:lvl8pPr marL="2942966" indent="0">
              <a:buNone/>
              <a:defRPr sz="831"/>
            </a:lvl8pPr>
            <a:lvl9pPr marL="3363390" indent="0">
              <a:buNone/>
              <a:defRPr sz="831"/>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5033"/>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5033"/>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298"/>
            <a:ext cx="5762624" cy="1441451"/>
          </a:xfrm>
        </p:spPr>
        <p:txBody>
          <a:bodyPr/>
          <a:lstStyle/>
          <a:p>
            <a:r>
              <a:rPr lang="sv-SE"/>
              <a:t>Klicka här för att ändra format</a:t>
            </a:r>
          </a:p>
        </p:txBody>
      </p:sp>
      <p:cxnSp>
        <p:nvCxnSpPr>
          <p:cNvPr id="3"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sv-SE" noProof="0"/>
              <a:t>Klicka här för att ändra format</a:t>
            </a:r>
            <a:endParaRPr lang="en-GB" noProof="0"/>
          </a:p>
        </p:txBody>
      </p:sp>
      <p:sp>
        <p:nvSpPr>
          <p:cNvPr id="3" name="Content Placeholder 2"/>
          <p:cNvSpPr>
            <a:spLocks noGrp="1"/>
          </p:cNvSpPr>
          <p:nvPr>
            <p:ph idx="1"/>
          </p:nvPr>
        </p:nvSpPr>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05/07/2018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sv-SE" noProof="0"/>
              <a:t>Klicka här för att ändra format</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5" name="Date Placeholder 4"/>
          <p:cNvSpPr>
            <a:spLocks noGrp="1"/>
          </p:cNvSpPr>
          <p:nvPr>
            <p:ph type="dt" sz="half" idx="10"/>
          </p:nvPr>
        </p:nvSpPr>
        <p:spPr/>
        <p:txBody>
          <a:bodyPr/>
          <a:lstStyle/>
          <a:p>
            <a:fld id="{42E66B7F-8271-49DA-A25A-F4BB9F476347}" type="datetime1">
              <a:rPr lang="en-GB" noProof="0" smtClean="0"/>
              <a:t>05/07/2018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noProof="0"/>
              <a:t>Klicka här för att ändra format</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05/07/2018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9" y="1955803"/>
            <a:ext cx="4766944" cy="3780620"/>
          </a:xfrm>
        </p:spPr>
        <p:txBody>
          <a:bodyPr lIns="0" tIns="0" rIns="0" bIns="0">
            <a:noAutofit/>
          </a:bodyPr>
          <a:lstStyle>
            <a:lvl1pPr marL="366314" marR="0" indent="-316476" algn="l" defTabSz="421967" rtl="0" eaLnBrk="1" fontAlgn="auto" latinLnBrk="0" hangingPunct="1">
              <a:lnSpc>
                <a:spcPct val="100000"/>
              </a:lnSpc>
              <a:spcBef>
                <a:spcPts val="1108"/>
              </a:spcBef>
              <a:spcAft>
                <a:spcPts val="554"/>
              </a:spcAft>
              <a:buClrTx/>
              <a:buSzTx/>
              <a:buFont typeface="Arial"/>
              <a:buChar char="•"/>
              <a:tabLst/>
              <a:defRPr sz="2215" b="0">
                <a:solidFill>
                  <a:srgbClr val="0094CA"/>
                </a:solidFill>
              </a:defRPr>
            </a:lvl1pPr>
            <a:lvl2pPr marL="598063" marR="0" indent="-215968" algn="l" defTabSz="421967" rtl="0" eaLnBrk="1" fontAlgn="auto" latinLnBrk="0" hangingPunct="1">
              <a:lnSpc>
                <a:spcPct val="100000"/>
              </a:lnSpc>
              <a:spcBef>
                <a:spcPts val="185"/>
              </a:spcBef>
              <a:spcAft>
                <a:spcPts val="185"/>
              </a:spcAft>
              <a:buClrTx/>
              <a:buSzPct val="75000"/>
              <a:buFont typeface="Lucida Grande"/>
              <a:buChar char="-"/>
              <a:tabLst/>
              <a:defRPr sz="1662" baseline="0">
                <a:solidFill>
                  <a:srgbClr val="0094CA"/>
                </a:solidFill>
              </a:defRPr>
            </a:lvl2pPr>
            <a:lvl3pPr marL="843934" indent="0" algn="ctr">
              <a:buNone/>
              <a:defRPr>
                <a:solidFill>
                  <a:schemeClr val="tx1">
                    <a:tint val="75000"/>
                  </a:schemeClr>
                </a:solidFill>
              </a:defRPr>
            </a:lvl3pPr>
            <a:lvl4pPr marL="1265901" indent="0" algn="ctr">
              <a:buNone/>
              <a:defRPr>
                <a:solidFill>
                  <a:schemeClr val="tx1">
                    <a:tint val="75000"/>
                  </a:schemeClr>
                </a:solidFill>
              </a:defRPr>
            </a:lvl4pPr>
            <a:lvl5pPr marL="1687867" indent="0" algn="ctr">
              <a:buNone/>
              <a:defRPr>
                <a:solidFill>
                  <a:schemeClr val="tx1">
                    <a:tint val="75000"/>
                  </a:schemeClr>
                </a:solidFill>
              </a:defRPr>
            </a:lvl5pPr>
            <a:lvl6pPr marL="2109834" indent="0" algn="ctr">
              <a:buNone/>
              <a:defRPr>
                <a:solidFill>
                  <a:schemeClr val="tx1">
                    <a:tint val="75000"/>
                  </a:schemeClr>
                </a:solidFill>
              </a:defRPr>
            </a:lvl6pPr>
            <a:lvl7pPr marL="2531801" indent="0" algn="ctr">
              <a:buNone/>
              <a:defRPr>
                <a:solidFill>
                  <a:schemeClr val="tx1">
                    <a:tint val="75000"/>
                  </a:schemeClr>
                </a:solidFill>
              </a:defRPr>
            </a:lvl7pPr>
            <a:lvl8pPr marL="2953767" indent="0" algn="ctr">
              <a:buNone/>
              <a:defRPr>
                <a:solidFill>
                  <a:schemeClr val="tx1">
                    <a:tint val="75000"/>
                  </a:schemeClr>
                </a:solidFill>
              </a:defRPr>
            </a:lvl8pPr>
            <a:lvl9pPr marL="3375734"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593512" y="269"/>
            <a:ext cx="5762624" cy="1441451"/>
          </a:xfrm>
        </p:spPr>
        <p:txBody>
          <a:bodyPr/>
          <a:lstStyle>
            <a:lvl1pPr>
              <a:defRPr baseline="0"/>
            </a:lvl1pPr>
          </a:lstStyle>
          <a:p>
            <a:r>
              <a:rPr lang="sv-SE"/>
              <a:t>White bullet page</a:t>
            </a:r>
          </a:p>
        </p:txBody>
      </p:sp>
      <p:cxnSp>
        <p:nvCxnSpPr>
          <p:cNvPr id="4" name="Rak 5"/>
          <p:cNvCxnSpPr/>
          <p:nvPr userDrawn="1"/>
        </p:nvCxnSpPr>
        <p:spPr>
          <a:xfrm>
            <a:off x="-326070"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41931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419" indent="0" algn="ctr">
              <a:buNone/>
              <a:defRPr>
                <a:solidFill>
                  <a:schemeClr val="tx1">
                    <a:tint val="75000"/>
                  </a:schemeClr>
                </a:solidFill>
              </a:defRPr>
            </a:lvl2pPr>
            <a:lvl3pPr marL="840840" indent="0" algn="ctr">
              <a:buNone/>
              <a:defRPr>
                <a:solidFill>
                  <a:schemeClr val="tx1">
                    <a:tint val="75000"/>
                  </a:schemeClr>
                </a:solidFill>
              </a:defRPr>
            </a:lvl3pPr>
            <a:lvl4pPr marL="1261262" indent="0" algn="ctr">
              <a:buNone/>
              <a:defRPr>
                <a:solidFill>
                  <a:schemeClr val="tx1">
                    <a:tint val="75000"/>
                  </a:schemeClr>
                </a:solidFill>
              </a:defRPr>
            </a:lvl4pPr>
            <a:lvl5pPr marL="1681687" indent="0" algn="ctr">
              <a:buNone/>
              <a:defRPr>
                <a:solidFill>
                  <a:schemeClr val="tx1">
                    <a:tint val="75000"/>
                  </a:schemeClr>
                </a:solidFill>
              </a:defRPr>
            </a:lvl5pPr>
            <a:lvl6pPr marL="2102117" indent="0" algn="ctr">
              <a:buNone/>
              <a:defRPr>
                <a:solidFill>
                  <a:schemeClr val="tx1">
                    <a:tint val="75000"/>
                  </a:schemeClr>
                </a:solidFill>
              </a:defRPr>
            </a:lvl6pPr>
            <a:lvl7pPr marL="2522538" indent="0" algn="ctr">
              <a:buNone/>
              <a:defRPr>
                <a:solidFill>
                  <a:schemeClr val="tx1">
                    <a:tint val="75000"/>
                  </a:schemeClr>
                </a:solidFill>
              </a:defRPr>
            </a:lvl7pPr>
            <a:lvl8pPr marL="2942966" indent="0" algn="ctr">
              <a:buNone/>
              <a:defRPr>
                <a:solidFill>
                  <a:schemeClr val="tx1">
                    <a:tint val="75000"/>
                  </a:schemeClr>
                </a:solidFill>
              </a:defRPr>
            </a:lvl8pPr>
            <a:lvl9pPr marL="3363390"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7120"/>
            <a:ext cx="7772400" cy="1362076"/>
          </a:xfrm>
        </p:spPr>
        <p:txBody>
          <a:bodyPr anchor="t"/>
          <a:lstStyle>
            <a:lvl1pPr algn="l">
              <a:defRPr sz="3600" b="1" cap="all"/>
            </a:lvl1pPr>
          </a:lstStyle>
          <a:p>
            <a:r>
              <a:rPr lang="sv-SE"/>
              <a:t>Klicka här för att ändra format</a:t>
            </a:r>
          </a:p>
        </p:txBody>
      </p:sp>
      <p:sp>
        <p:nvSpPr>
          <p:cNvPr id="3" name="Platshållare för text 2"/>
          <p:cNvSpPr>
            <a:spLocks noGrp="1"/>
          </p:cNvSpPr>
          <p:nvPr>
            <p:ph type="body" idx="1"/>
          </p:nvPr>
        </p:nvSpPr>
        <p:spPr>
          <a:xfrm>
            <a:off x="722315" y="2906723"/>
            <a:ext cx="7772400" cy="1500187"/>
          </a:xfrm>
        </p:spPr>
        <p:txBody>
          <a:bodyPr anchor="b"/>
          <a:lstStyle>
            <a:lvl1pPr marL="0" indent="0">
              <a:buNone/>
              <a:defRPr sz="1846">
                <a:solidFill>
                  <a:schemeClr val="tx1">
                    <a:tint val="75000"/>
                  </a:schemeClr>
                </a:solidFill>
              </a:defRPr>
            </a:lvl1pPr>
            <a:lvl2pPr marL="420419" indent="0">
              <a:buNone/>
              <a:defRPr sz="1662">
                <a:solidFill>
                  <a:schemeClr val="tx1">
                    <a:tint val="75000"/>
                  </a:schemeClr>
                </a:solidFill>
              </a:defRPr>
            </a:lvl2pPr>
            <a:lvl3pPr marL="840840" indent="0">
              <a:buNone/>
              <a:defRPr sz="1477">
                <a:solidFill>
                  <a:schemeClr val="tx1">
                    <a:tint val="75000"/>
                  </a:schemeClr>
                </a:solidFill>
              </a:defRPr>
            </a:lvl3pPr>
            <a:lvl4pPr marL="1261262" indent="0">
              <a:buNone/>
              <a:defRPr sz="1292">
                <a:solidFill>
                  <a:schemeClr val="tx1">
                    <a:tint val="75000"/>
                  </a:schemeClr>
                </a:solidFill>
              </a:defRPr>
            </a:lvl4pPr>
            <a:lvl5pPr marL="1681687" indent="0">
              <a:buNone/>
              <a:defRPr sz="1292">
                <a:solidFill>
                  <a:schemeClr val="tx1">
                    <a:tint val="75000"/>
                  </a:schemeClr>
                </a:solidFill>
              </a:defRPr>
            </a:lvl5pPr>
            <a:lvl6pPr marL="2102117" indent="0">
              <a:buNone/>
              <a:defRPr sz="1292">
                <a:solidFill>
                  <a:schemeClr val="tx1">
                    <a:tint val="75000"/>
                  </a:schemeClr>
                </a:solidFill>
              </a:defRPr>
            </a:lvl6pPr>
            <a:lvl7pPr marL="2522538" indent="0">
              <a:buNone/>
              <a:defRPr sz="1292">
                <a:solidFill>
                  <a:schemeClr val="tx1">
                    <a:tint val="75000"/>
                  </a:schemeClr>
                </a:solidFill>
              </a:defRPr>
            </a:lvl7pPr>
            <a:lvl8pPr marL="2942966" indent="0">
              <a:buNone/>
              <a:defRPr sz="1292">
                <a:solidFill>
                  <a:schemeClr val="tx1">
                    <a:tint val="75000"/>
                  </a:schemeClr>
                </a:solidFill>
              </a:defRPr>
            </a:lvl8pPr>
            <a:lvl9pPr marL="3363390" indent="0">
              <a:buNone/>
              <a:defRPr sz="1292">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2018-07-05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05/07/2018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6"/>
            <a:ext cx="82296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3" y="6356745"/>
            <a:ext cx="2133600" cy="365125"/>
          </a:xfrm>
          <a:prstGeom prst="rect">
            <a:avLst/>
          </a:prstGeom>
        </p:spPr>
        <p:txBody>
          <a:bodyPr vert="horz" lIns="91090" tIns="45549" rIns="91090" bIns="45549" rtlCol="0" anchor="ctr"/>
          <a:lstStyle>
            <a:lvl1pPr algn="l">
              <a:defRPr sz="1108">
                <a:solidFill>
                  <a:schemeClr val="tx1">
                    <a:tint val="75000"/>
                  </a:schemeClr>
                </a:solidFill>
              </a:defRPr>
            </a:lvl1pPr>
          </a:lstStyle>
          <a:p>
            <a:pPr defTabSz="420419"/>
            <a:fld id="{49A5678A-D05F-FD42-9890-CCECCD9C8C54}" type="datetimeFigureOut">
              <a:rPr lang="sv-SE" smtClean="0">
                <a:solidFill>
                  <a:prstClr val="black">
                    <a:tint val="75000"/>
                  </a:prstClr>
                </a:solidFill>
              </a:rPr>
              <a:pPr defTabSz="420419"/>
              <a:t>2018-07-05</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745"/>
            <a:ext cx="2895600" cy="365125"/>
          </a:xfrm>
          <a:prstGeom prst="rect">
            <a:avLst/>
          </a:prstGeom>
        </p:spPr>
        <p:txBody>
          <a:bodyPr vert="horz" lIns="91090" tIns="45549" rIns="91090" bIns="45549" rtlCol="0" anchor="ctr"/>
          <a:lstStyle>
            <a:lvl1pPr algn="ctr">
              <a:defRPr sz="1108">
                <a:solidFill>
                  <a:schemeClr val="tx1">
                    <a:tint val="75000"/>
                  </a:schemeClr>
                </a:solidFill>
              </a:defRPr>
            </a:lvl1pPr>
          </a:lstStyle>
          <a:p>
            <a:pPr defTabSz="420419"/>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745"/>
            <a:ext cx="2133600" cy="365125"/>
          </a:xfrm>
          <a:prstGeom prst="rect">
            <a:avLst/>
          </a:prstGeom>
        </p:spPr>
        <p:txBody>
          <a:bodyPr vert="horz" lIns="91090" tIns="45549" rIns="91090" bIns="45549" rtlCol="0" anchor="ctr"/>
          <a:lstStyle>
            <a:lvl1pPr algn="r">
              <a:defRPr sz="1108">
                <a:solidFill>
                  <a:schemeClr val="tx1">
                    <a:tint val="75000"/>
                  </a:schemeClr>
                </a:solidFill>
              </a:defRPr>
            </a:lvl1pPr>
          </a:lstStyle>
          <a:p>
            <a:pPr defTabSz="420419"/>
            <a:fld id="{276797C7-3D02-2A4F-97AD-9EB2A99A67F0}" type="slidenum">
              <a:rPr lang="sv-SE" smtClean="0">
                <a:solidFill>
                  <a:prstClr val="black">
                    <a:tint val="75000"/>
                  </a:prstClr>
                </a:solidFill>
              </a:rPr>
              <a:pPr defTabSz="420419"/>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420419" rtl="0" eaLnBrk="1" latinLnBrk="0" hangingPunct="1">
        <a:spcBef>
          <a:spcPct val="0"/>
        </a:spcBef>
        <a:buNone/>
        <a:defRPr sz="4062" kern="1200">
          <a:solidFill>
            <a:schemeClr val="tx1"/>
          </a:solidFill>
          <a:latin typeface="+mj-lt"/>
          <a:ea typeface="+mj-ea"/>
          <a:cs typeface="+mj-cs"/>
        </a:defRPr>
      </a:lvl1pPr>
    </p:titleStyle>
    <p:bodyStyle>
      <a:lvl1pPr marL="315312" indent="-315312" algn="l" defTabSz="420419" rtl="0" eaLnBrk="1" latinLnBrk="0" hangingPunct="1">
        <a:spcBef>
          <a:spcPct val="20000"/>
        </a:spcBef>
        <a:buFont typeface="Arial"/>
        <a:buChar char="•"/>
        <a:defRPr sz="2954" kern="1200">
          <a:solidFill>
            <a:schemeClr val="tx1"/>
          </a:solidFill>
          <a:latin typeface="+mn-lt"/>
          <a:ea typeface="+mn-ea"/>
          <a:cs typeface="+mn-cs"/>
        </a:defRPr>
      </a:lvl1pPr>
      <a:lvl2pPr marL="683187" indent="-262755" algn="l" defTabSz="420419" rtl="0" eaLnBrk="1" latinLnBrk="0" hangingPunct="1">
        <a:spcBef>
          <a:spcPct val="20000"/>
        </a:spcBef>
        <a:buFont typeface="Arial"/>
        <a:buChar char="–"/>
        <a:defRPr sz="2585" kern="1200">
          <a:solidFill>
            <a:schemeClr val="tx1"/>
          </a:solidFill>
          <a:latin typeface="+mn-lt"/>
          <a:ea typeface="+mn-ea"/>
          <a:cs typeface="+mn-cs"/>
        </a:defRPr>
      </a:lvl2pPr>
      <a:lvl3pPr marL="1051035" indent="-210206" algn="l" defTabSz="420419" rtl="0" eaLnBrk="1" latinLnBrk="0" hangingPunct="1">
        <a:spcBef>
          <a:spcPct val="20000"/>
        </a:spcBef>
        <a:buFont typeface="Arial"/>
        <a:buChar char="•"/>
        <a:defRPr sz="2215" kern="1200">
          <a:solidFill>
            <a:schemeClr val="tx1"/>
          </a:solidFill>
          <a:latin typeface="+mn-lt"/>
          <a:ea typeface="+mn-ea"/>
          <a:cs typeface="+mn-cs"/>
        </a:defRPr>
      </a:lvl3pPr>
      <a:lvl4pPr marL="1471478" indent="-210206" algn="l" defTabSz="420419" rtl="0" eaLnBrk="1" latinLnBrk="0" hangingPunct="1">
        <a:spcBef>
          <a:spcPct val="20000"/>
        </a:spcBef>
        <a:buFont typeface="Arial"/>
        <a:buChar char="–"/>
        <a:defRPr sz="1846" kern="1200">
          <a:solidFill>
            <a:schemeClr val="tx1"/>
          </a:solidFill>
          <a:latin typeface="+mn-lt"/>
          <a:ea typeface="+mn-ea"/>
          <a:cs typeface="+mn-cs"/>
        </a:defRPr>
      </a:lvl4pPr>
      <a:lvl5pPr marL="1891905" indent="-210206" algn="l" defTabSz="420419" rtl="0" eaLnBrk="1" latinLnBrk="0" hangingPunct="1">
        <a:spcBef>
          <a:spcPct val="20000"/>
        </a:spcBef>
        <a:buFont typeface="Arial"/>
        <a:buChar char="»"/>
        <a:defRPr sz="1846" kern="1200">
          <a:solidFill>
            <a:schemeClr val="tx1"/>
          </a:solidFill>
          <a:latin typeface="+mn-lt"/>
          <a:ea typeface="+mn-ea"/>
          <a:cs typeface="+mn-cs"/>
        </a:defRPr>
      </a:lvl5pPr>
      <a:lvl6pPr marL="2312325" indent="-210206" algn="l" defTabSz="420419" rtl="0" eaLnBrk="1" latinLnBrk="0" hangingPunct="1">
        <a:spcBef>
          <a:spcPct val="20000"/>
        </a:spcBef>
        <a:buFont typeface="Arial"/>
        <a:buChar char="•"/>
        <a:defRPr sz="1846" kern="1200">
          <a:solidFill>
            <a:schemeClr val="tx1"/>
          </a:solidFill>
          <a:latin typeface="+mn-lt"/>
          <a:ea typeface="+mn-ea"/>
          <a:cs typeface="+mn-cs"/>
        </a:defRPr>
      </a:lvl6pPr>
      <a:lvl7pPr marL="2732747" indent="-210206" algn="l" defTabSz="420419" rtl="0" eaLnBrk="1" latinLnBrk="0" hangingPunct="1">
        <a:spcBef>
          <a:spcPct val="20000"/>
        </a:spcBef>
        <a:buFont typeface="Arial"/>
        <a:buChar char="•"/>
        <a:defRPr sz="1846" kern="1200">
          <a:solidFill>
            <a:schemeClr val="tx1"/>
          </a:solidFill>
          <a:latin typeface="+mn-lt"/>
          <a:ea typeface="+mn-ea"/>
          <a:cs typeface="+mn-cs"/>
        </a:defRPr>
      </a:lvl7pPr>
      <a:lvl8pPr marL="3153176" indent="-210206" algn="l" defTabSz="420419" rtl="0" eaLnBrk="1" latinLnBrk="0" hangingPunct="1">
        <a:spcBef>
          <a:spcPct val="20000"/>
        </a:spcBef>
        <a:buFont typeface="Arial"/>
        <a:buChar char="•"/>
        <a:defRPr sz="1846" kern="1200">
          <a:solidFill>
            <a:schemeClr val="tx1"/>
          </a:solidFill>
          <a:latin typeface="+mn-lt"/>
          <a:ea typeface="+mn-ea"/>
          <a:cs typeface="+mn-cs"/>
        </a:defRPr>
      </a:lvl8pPr>
      <a:lvl9pPr marL="3573596" indent="-210206" algn="l" defTabSz="420419"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sv-SE"/>
      </a:defPPr>
      <a:lvl1pPr marL="0" algn="l" defTabSz="420419" rtl="0" eaLnBrk="1" latinLnBrk="0" hangingPunct="1">
        <a:defRPr sz="1662" kern="1200">
          <a:solidFill>
            <a:schemeClr val="tx1"/>
          </a:solidFill>
          <a:latin typeface="+mn-lt"/>
          <a:ea typeface="+mn-ea"/>
          <a:cs typeface="+mn-cs"/>
        </a:defRPr>
      </a:lvl1pPr>
      <a:lvl2pPr marL="420419" algn="l" defTabSz="420419" rtl="0" eaLnBrk="1" latinLnBrk="0" hangingPunct="1">
        <a:defRPr sz="1662" kern="1200">
          <a:solidFill>
            <a:schemeClr val="tx1"/>
          </a:solidFill>
          <a:latin typeface="+mn-lt"/>
          <a:ea typeface="+mn-ea"/>
          <a:cs typeface="+mn-cs"/>
        </a:defRPr>
      </a:lvl2pPr>
      <a:lvl3pPr marL="840840" algn="l" defTabSz="420419" rtl="0" eaLnBrk="1" latinLnBrk="0" hangingPunct="1">
        <a:defRPr sz="1662" kern="1200">
          <a:solidFill>
            <a:schemeClr val="tx1"/>
          </a:solidFill>
          <a:latin typeface="+mn-lt"/>
          <a:ea typeface="+mn-ea"/>
          <a:cs typeface="+mn-cs"/>
        </a:defRPr>
      </a:lvl3pPr>
      <a:lvl4pPr marL="1261262" algn="l" defTabSz="420419" rtl="0" eaLnBrk="1" latinLnBrk="0" hangingPunct="1">
        <a:defRPr sz="1662" kern="1200">
          <a:solidFill>
            <a:schemeClr val="tx1"/>
          </a:solidFill>
          <a:latin typeface="+mn-lt"/>
          <a:ea typeface="+mn-ea"/>
          <a:cs typeface="+mn-cs"/>
        </a:defRPr>
      </a:lvl4pPr>
      <a:lvl5pPr marL="1681687" algn="l" defTabSz="420419" rtl="0" eaLnBrk="1" latinLnBrk="0" hangingPunct="1">
        <a:defRPr sz="1662" kern="1200">
          <a:solidFill>
            <a:schemeClr val="tx1"/>
          </a:solidFill>
          <a:latin typeface="+mn-lt"/>
          <a:ea typeface="+mn-ea"/>
          <a:cs typeface="+mn-cs"/>
        </a:defRPr>
      </a:lvl5pPr>
      <a:lvl6pPr marL="2102117" algn="l" defTabSz="420419" rtl="0" eaLnBrk="1" latinLnBrk="0" hangingPunct="1">
        <a:defRPr sz="1662" kern="1200">
          <a:solidFill>
            <a:schemeClr val="tx1"/>
          </a:solidFill>
          <a:latin typeface="+mn-lt"/>
          <a:ea typeface="+mn-ea"/>
          <a:cs typeface="+mn-cs"/>
        </a:defRPr>
      </a:lvl6pPr>
      <a:lvl7pPr marL="2522538" algn="l" defTabSz="420419" rtl="0" eaLnBrk="1" latinLnBrk="0" hangingPunct="1">
        <a:defRPr sz="1662" kern="1200">
          <a:solidFill>
            <a:schemeClr val="tx1"/>
          </a:solidFill>
          <a:latin typeface="+mn-lt"/>
          <a:ea typeface="+mn-ea"/>
          <a:cs typeface="+mn-cs"/>
        </a:defRPr>
      </a:lvl7pPr>
      <a:lvl8pPr marL="2942966" algn="l" defTabSz="420419" rtl="0" eaLnBrk="1" latinLnBrk="0" hangingPunct="1">
        <a:defRPr sz="1662" kern="1200">
          <a:solidFill>
            <a:schemeClr val="tx1"/>
          </a:solidFill>
          <a:latin typeface="+mn-lt"/>
          <a:ea typeface="+mn-ea"/>
          <a:cs typeface="+mn-cs"/>
        </a:defRPr>
      </a:lvl8pPr>
      <a:lvl9pPr marL="3363390" algn="l" defTabSz="420419"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d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2" y="641254"/>
            <a:ext cx="2082800" cy="1028582"/>
          </a:xfrm>
          <a:prstGeom prst="rect">
            <a:avLst/>
          </a:prstGeom>
        </p:spPr>
      </p:pic>
      <p:sp>
        <p:nvSpPr>
          <p:cNvPr id="7" name="textruta 6"/>
          <p:cNvSpPr txBox="1"/>
          <p:nvPr/>
        </p:nvSpPr>
        <p:spPr>
          <a:xfrm>
            <a:off x="0" y="1991153"/>
            <a:ext cx="9144000" cy="2130343"/>
          </a:xfrm>
          <a:prstGeom prst="rect">
            <a:avLst/>
          </a:prstGeom>
          <a:noFill/>
        </p:spPr>
        <p:txBody>
          <a:bodyPr wrap="square" lIns="84083" tIns="42045" rIns="84083" bIns="42045" rtlCol="0">
            <a:spAutoFit/>
          </a:bodyPr>
          <a:lstStyle/>
          <a:p>
            <a:pPr algn="ctr" defTabSz="420419"/>
            <a:r>
              <a:rPr lang="en-US" sz="3323" dirty="0">
                <a:solidFill>
                  <a:srgbClr val="FFFFFF"/>
                </a:solidFill>
                <a:latin typeface="Calibri"/>
              </a:rPr>
              <a:t>Building</a:t>
            </a:r>
          </a:p>
          <a:p>
            <a:pPr algn="ctr" defTabSz="420419"/>
            <a:r>
              <a:rPr lang="en-GB" sz="3323" b="1" dirty="0">
                <a:solidFill>
                  <a:srgbClr val="FFFFFF"/>
                </a:solidFill>
                <a:latin typeface="Calibri"/>
              </a:rPr>
              <a:t>European Spallation Source </a:t>
            </a:r>
          </a:p>
          <a:p>
            <a:pPr algn="ctr" defTabSz="420419"/>
            <a:r>
              <a:rPr lang="en-US" sz="3323" dirty="0">
                <a:solidFill>
                  <a:srgbClr val="FFFFFF"/>
                </a:solidFill>
                <a:latin typeface="Calibri"/>
              </a:rPr>
              <a:t>– a multi-disciplinary research </a:t>
            </a:r>
            <a:r>
              <a:rPr lang="en-US" sz="3323" dirty="0" err="1">
                <a:solidFill>
                  <a:srgbClr val="FFFFFF"/>
                </a:solidFill>
                <a:latin typeface="Calibri"/>
              </a:rPr>
              <a:t>centre</a:t>
            </a:r>
            <a:r>
              <a:rPr lang="en-US" sz="3323" dirty="0">
                <a:solidFill>
                  <a:srgbClr val="FFFFFF"/>
                </a:solidFill>
                <a:latin typeface="Calibri"/>
              </a:rPr>
              <a:t> and the </a:t>
            </a:r>
            <a:r>
              <a:rPr lang="en-US" sz="3323" b="1" dirty="0">
                <a:solidFill>
                  <a:srgbClr val="FFFFFF"/>
                </a:solidFill>
                <a:latin typeface="Calibri"/>
              </a:rPr>
              <a:t>world’s most powerful neutron source!</a:t>
            </a:r>
          </a:p>
        </p:txBody>
      </p:sp>
      <p:sp>
        <p:nvSpPr>
          <p:cNvPr id="4" name="textruta 3"/>
          <p:cNvSpPr txBox="1"/>
          <p:nvPr/>
        </p:nvSpPr>
        <p:spPr>
          <a:xfrm>
            <a:off x="0" y="4571747"/>
            <a:ext cx="9144000" cy="1561982"/>
          </a:xfrm>
          <a:prstGeom prst="rect">
            <a:avLst/>
          </a:prstGeom>
          <a:noFill/>
        </p:spPr>
        <p:txBody>
          <a:bodyPr wrap="square" lIns="84083" tIns="42045" rIns="84083" bIns="42045" rtlCol="0">
            <a:spAutoFit/>
          </a:bodyPr>
          <a:lstStyle/>
          <a:p>
            <a:pPr algn="ctr" defTabSz="420419"/>
            <a:endParaRPr lang="en-GB" sz="1846" b="1" dirty="0">
              <a:solidFill>
                <a:prstClr val="white"/>
              </a:solidFill>
              <a:latin typeface="Calibri"/>
            </a:endParaRPr>
          </a:p>
          <a:p>
            <a:pPr algn="ctr" defTabSz="420419"/>
            <a:r>
              <a:rPr lang="en-GB" sz="2215" dirty="0">
                <a:solidFill>
                  <a:srgbClr val="FFFFFF"/>
                </a:solidFill>
                <a:latin typeface="Calibri"/>
              </a:rPr>
              <a:t>Agneta Nestenborg</a:t>
            </a:r>
          </a:p>
          <a:p>
            <a:pPr algn="ctr" defTabSz="420419"/>
            <a:r>
              <a:rPr lang="en-US" sz="1846" dirty="0">
                <a:solidFill>
                  <a:prstClr val="white"/>
                </a:solidFill>
                <a:latin typeface="Calibri"/>
              </a:rPr>
              <a:t>Director of Project Support &amp; Administration</a:t>
            </a:r>
          </a:p>
          <a:p>
            <a:pPr algn="ctr" defTabSz="420419"/>
            <a:r>
              <a:rPr lang="en-GB" sz="1846" dirty="0">
                <a:solidFill>
                  <a:srgbClr val="FFFFFF"/>
                </a:solidFill>
                <a:latin typeface="Calibri"/>
              </a:rPr>
              <a:t>European Spallation Source ERIC</a:t>
            </a:r>
          </a:p>
          <a:p>
            <a:pPr algn="ctr" defTabSz="420419"/>
            <a:r>
              <a:rPr lang="en-GB" sz="1846" dirty="0">
                <a:solidFill>
                  <a:srgbClr val="FFFFFF"/>
                </a:solidFill>
                <a:latin typeface="Calibri"/>
              </a:rPr>
              <a:t>2018-07-05</a:t>
            </a:r>
            <a:endParaRPr lang="en-GB" sz="1477" dirty="0">
              <a:solidFill>
                <a:srgbClr val="FFFFFF"/>
              </a:solidFill>
              <a:latin typeface="Calibri"/>
            </a:endParaRPr>
          </a:p>
        </p:txBody>
      </p:sp>
    </p:spTree>
    <p:extLst>
      <p:ext uri="{BB962C8B-B14F-4D97-AF65-F5344CB8AC3E}">
        <p14:creationId xmlns:p14="http://schemas.microsoft.com/office/powerpoint/2010/main" val="118326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Vision and mission </a:t>
            </a:r>
            <a:r>
              <a:rPr lang="sv-SE" dirty="0" err="1"/>
              <a:t>statement</a:t>
            </a:r>
            <a:endParaRPr lang="sv-SE" dirty="0"/>
          </a:p>
        </p:txBody>
      </p:sp>
      <p:sp>
        <p:nvSpPr>
          <p:cNvPr id="4" name="Platshållare för bildnummer 3"/>
          <p:cNvSpPr>
            <a:spLocks noGrp="1"/>
          </p:cNvSpPr>
          <p:nvPr>
            <p:ph type="sldNum" sz="quarter" idx="12"/>
          </p:nvPr>
        </p:nvSpPr>
        <p:spPr/>
        <p:txBody>
          <a:bodyPr/>
          <a:lstStyle/>
          <a:p>
            <a:fld id="{551115BC-487E-4422-894C-CB7CD3E79223}" type="slidenum">
              <a:rPr lang="en-GB" noProof="0" smtClean="0"/>
              <a:t>10</a:t>
            </a:fld>
            <a:endParaRPr lang="en-GB" noProof="0"/>
          </a:p>
        </p:txBody>
      </p:sp>
      <p:graphicFrame>
        <p:nvGraphicFramePr>
          <p:cNvPr id="5" name="Tabell 4"/>
          <p:cNvGraphicFramePr>
            <a:graphicFrameLocks noGrp="1"/>
          </p:cNvGraphicFramePr>
          <p:nvPr>
            <p:extLst>
              <p:ext uri="{D42A27DB-BD31-4B8C-83A1-F6EECF244321}">
                <p14:modId xmlns:p14="http://schemas.microsoft.com/office/powerpoint/2010/main" val="1501937607"/>
              </p:ext>
            </p:extLst>
          </p:nvPr>
        </p:nvGraphicFramePr>
        <p:xfrm>
          <a:off x="755576" y="1628800"/>
          <a:ext cx="7560840" cy="4845754"/>
        </p:xfrm>
        <a:graphic>
          <a:graphicData uri="http://schemas.openxmlformats.org/drawingml/2006/table">
            <a:tbl>
              <a:tblPr firstRow="1" firstCol="1" bandRow="1">
                <a:tableStyleId>{5C22544A-7EE6-4342-B048-85BDC9FD1C3A}</a:tableStyleId>
              </a:tblPr>
              <a:tblGrid>
                <a:gridCol w="7560840">
                  <a:extLst>
                    <a:ext uri="{9D8B030D-6E8A-4147-A177-3AD203B41FA5}">
                      <a16:colId xmlns:a16="http://schemas.microsoft.com/office/drawing/2014/main" val="20000"/>
                    </a:ext>
                  </a:extLst>
                </a:gridCol>
              </a:tblGrid>
              <a:tr h="1541830">
                <a:tc>
                  <a:txBody>
                    <a:bodyPr/>
                    <a:lstStyle/>
                    <a:p>
                      <a:pPr>
                        <a:spcAft>
                          <a:spcPts val="0"/>
                        </a:spcAft>
                      </a:pPr>
                      <a:r>
                        <a:rPr lang="en-US" sz="1100" dirty="0">
                          <a:effectLst/>
                        </a:rPr>
                        <a:t> </a:t>
                      </a:r>
                      <a:endParaRPr lang="sv-SE" sz="1200" dirty="0">
                        <a:effectLst/>
                      </a:endParaRPr>
                    </a:p>
                    <a:p>
                      <a:pPr>
                        <a:spcAft>
                          <a:spcPts val="0"/>
                        </a:spcAft>
                      </a:pPr>
                      <a:r>
                        <a:rPr lang="en-US" sz="1400" dirty="0">
                          <a:effectLst/>
                        </a:rPr>
                        <a:t>Vision</a:t>
                      </a:r>
                      <a:endParaRPr lang="sv-SE" sz="1400" dirty="0">
                        <a:effectLst/>
                      </a:endParaRPr>
                    </a:p>
                    <a:p>
                      <a:pPr>
                        <a:spcAft>
                          <a:spcPts val="0"/>
                        </a:spcAft>
                      </a:pPr>
                      <a:r>
                        <a:rPr lang="en-US" sz="1400" dirty="0">
                          <a:effectLst/>
                        </a:rPr>
                        <a:t> </a:t>
                      </a:r>
                      <a:endParaRPr lang="sv-SE" sz="1400" dirty="0">
                        <a:effectLst/>
                      </a:endParaRPr>
                    </a:p>
                    <a:p>
                      <a:pPr>
                        <a:spcAft>
                          <a:spcPts val="0"/>
                        </a:spcAft>
                      </a:pPr>
                      <a:r>
                        <a:rPr lang="en-US" sz="1400" b="0" dirty="0">
                          <a:effectLst/>
                        </a:rPr>
                        <a:t>Our vision</a:t>
                      </a:r>
                      <a:r>
                        <a:rPr lang="en-US" sz="1400" b="0" u="none" dirty="0">
                          <a:effectLst/>
                        </a:rPr>
                        <a:t> is </a:t>
                      </a:r>
                      <a:r>
                        <a:rPr lang="en-US" sz="1400" b="1" u="sng" dirty="0">
                          <a:effectLst/>
                        </a:rPr>
                        <a:t>to build and operate the world’s most powerful neutron source</a:t>
                      </a:r>
                      <a:r>
                        <a:rPr lang="en-US" sz="1400" b="0" dirty="0">
                          <a:effectLst/>
                        </a:rPr>
                        <a:t>, enabling scientific breakthroughs in research related to materials, energy, health, and the environment, and addressing some of the most important societal challenges of our time</a:t>
                      </a:r>
                      <a:endParaRPr lang="sv-SE" sz="1400" b="0" dirty="0">
                        <a:effectLst/>
                      </a:endParaRPr>
                    </a:p>
                    <a:p>
                      <a:pPr algn="ctr">
                        <a:spcAft>
                          <a:spcPts val="0"/>
                        </a:spcAft>
                      </a:pPr>
                      <a:r>
                        <a:rPr lang="en-US" sz="1100" dirty="0">
                          <a:effectLst/>
                        </a:rPr>
                        <a:t> </a:t>
                      </a:r>
                      <a:endParaRPr lang="sv-SE" sz="1200" dirty="0">
                        <a:solidFill>
                          <a:srgbClr val="333333"/>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03924">
                <a:tc>
                  <a:txBody>
                    <a:bodyPr/>
                    <a:lstStyle/>
                    <a:p>
                      <a:pPr>
                        <a:spcAft>
                          <a:spcPts val="0"/>
                        </a:spcAft>
                      </a:pPr>
                      <a:r>
                        <a:rPr lang="en-US" sz="1100" dirty="0">
                          <a:effectLst/>
                        </a:rPr>
                        <a:t> </a:t>
                      </a:r>
                      <a:endParaRPr lang="sv-SE" sz="1200" dirty="0">
                        <a:effectLst/>
                      </a:endParaRPr>
                    </a:p>
                    <a:p>
                      <a:pPr>
                        <a:spcAft>
                          <a:spcPts val="0"/>
                        </a:spcAft>
                      </a:pPr>
                      <a:r>
                        <a:rPr lang="en-US" sz="1400" dirty="0">
                          <a:solidFill>
                            <a:schemeClr val="bg1">
                              <a:lumMod val="75000"/>
                            </a:schemeClr>
                          </a:solidFill>
                          <a:effectLst/>
                        </a:rPr>
                        <a:t>Mission</a:t>
                      </a:r>
                      <a:endParaRPr lang="sv-SE" sz="1400" dirty="0">
                        <a:solidFill>
                          <a:schemeClr val="bg1">
                            <a:lumMod val="75000"/>
                          </a:schemeClr>
                        </a:solidFill>
                        <a:effectLst/>
                      </a:endParaRPr>
                    </a:p>
                    <a:p>
                      <a:pPr>
                        <a:spcAft>
                          <a:spcPts val="0"/>
                        </a:spcAft>
                      </a:pPr>
                      <a:r>
                        <a:rPr lang="en-US" sz="1400" dirty="0">
                          <a:solidFill>
                            <a:schemeClr val="bg1">
                              <a:lumMod val="75000"/>
                            </a:schemeClr>
                          </a:solidFill>
                          <a:effectLst/>
                        </a:rPr>
                        <a:t> </a:t>
                      </a:r>
                      <a:endParaRPr lang="sv-SE" sz="1400" dirty="0">
                        <a:solidFill>
                          <a:schemeClr val="bg1">
                            <a:lumMod val="75000"/>
                          </a:schemeClr>
                        </a:solidFill>
                        <a:effectLst/>
                      </a:endParaRPr>
                    </a:p>
                    <a:p>
                      <a:pPr>
                        <a:spcAft>
                          <a:spcPts val="0"/>
                        </a:spcAft>
                      </a:pPr>
                      <a:r>
                        <a:rPr lang="en-US" sz="1400" dirty="0">
                          <a:solidFill>
                            <a:schemeClr val="bg1">
                              <a:lumMod val="75000"/>
                            </a:schemeClr>
                          </a:solidFill>
                          <a:effectLst/>
                        </a:rPr>
                        <a:t>To do this, we commit to deliver ESS as a facility that:</a:t>
                      </a:r>
                      <a:endParaRPr lang="sv-SE" sz="1400" dirty="0">
                        <a:solidFill>
                          <a:schemeClr val="bg1">
                            <a:lumMod val="75000"/>
                          </a:schemeClr>
                        </a:solidFill>
                        <a:effectLst/>
                      </a:endParaRPr>
                    </a:p>
                    <a:p>
                      <a:pPr>
                        <a:spcAft>
                          <a:spcPts val="0"/>
                        </a:spcAft>
                      </a:pPr>
                      <a:r>
                        <a:rPr lang="en-US" sz="1400" dirty="0">
                          <a:solidFill>
                            <a:schemeClr val="bg1">
                              <a:lumMod val="75000"/>
                            </a:schemeClr>
                          </a:solidFill>
                          <a:effectLst/>
                        </a:rPr>
                        <a:t> </a:t>
                      </a:r>
                      <a:endParaRPr lang="sv-SE" sz="1400" dirty="0">
                        <a:solidFill>
                          <a:schemeClr val="bg1">
                            <a:lumMod val="75000"/>
                          </a:schemeClr>
                        </a:solidFill>
                        <a:effectLst/>
                      </a:endParaRPr>
                    </a:p>
                    <a:p>
                      <a:pPr marL="342900" lvl="0" indent="-342900">
                        <a:spcAft>
                          <a:spcPts val="0"/>
                        </a:spcAft>
                        <a:buFont typeface="Arial" charset="0"/>
                        <a:buChar char="•"/>
                        <a:tabLst>
                          <a:tab pos="457200" algn="l"/>
                        </a:tabLst>
                      </a:pPr>
                      <a:r>
                        <a:rPr lang="en-US" sz="1400" dirty="0">
                          <a:solidFill>
                            <a:schemeClr val="bg1">
                              <a:lumMod val="75000"/>
                            </a:schemeClr>
                          </a:solidFill>
                          <a:effectLst/>
                        </a:rPr>
                        <a:t>Is built safely, on time and on budget</a:t>
                      </a:r>
                      <a:endParaRPr lang="sv-SE" sz="1400" dirty="0">
                        <a:solidFill>
                          <a:schemeClr val="bg1">
                            <a:lumMod val="75000"/>
                          </a:schemeClr>
                        </a:solidFill>
                        <a:effectLst/>
                      </a:endParaRPr>
                    </a:p>
                    <a:p>
                      <a:pPr marL="342900" lvl="0" indent="-342900">
                        <a:spcAft>
                          <a:spcPts val="0"/>
                        </a:spcAft>
                        <a:buFont typeface="Arial" charset="0"/>
                        <a:buChar char="•"/>
                        <a:tabLst>
                          <a:tab pos="457200" algn="l"/>
                        </a:tabLst>
                      </a:pPr>
                      <a:r>
                        <a:rPr lang="en-US" sz="1400" dirty="0">
                          <a:solidFill>
                            <a:schemeClr val="bg1">
                              <a:lumMod val="75000"/>
                            </a:schemeClr>
                          </a:solidFill>
                          <a:effectLst/>
                        </a:rPr>
                        <a:t>Produces research outputs that are best-in-class both in terms of scientific quality and in terms of socioeconomic impact</a:t>
                      </a:r>
                      <a:endParaRPr lang="sv-SE" sz="1400" dirty="0">
                        <a:solidFill>
                          <a:schemeClr val="bg1">
                            <a:lumMod val="75000"/>
                          </a:schemeClr>
                        </a:solidFill>
                        <a:effectLst/>
                      </a:endParaRPr>
                    </a:p>
                    <a:p>
                      <a:pPr marL="342900" lvl="0" indent="-342900">
                        <a:spcAft>
                          <a:spcPts val="0"/>
                        </a:spcAft>
                        <a:buFont typeface="Arial" charset="0"/>
                        <a:buChar char="•"/>
                        <a:tabLst>
                          <a:tab pos="457200" algn="l"/>
                        </a:tabLst>
                      </a:pPr>
                      <a:r>
                        <a:rPr lang="en-GB" sz="1400" dirty="0">
                          <a:solidFill>
                            <a:schemeClr val="bg1">
                              <a:lumMod val="75000"/>
                            </a:schemeClr>
                          </a:solidFill>
                          <a:effectLst/>
                        </a:rPr>
                        <a:t>Supports and</a:t>
                      </a:r>
                      <a:r>
                        <a:rPr lang="en-US" sz="1400" dirty="0">
                          <a:solidFill>
                            <a:schemeClr val="bg1">
                              <a:lumMod val="75000"/>
                            </a:schemeClr>
                          </a:solidFill>
                          <a:effectLst/>
                        </a:rPr>
                        <a:t> develops its user community, fosters a scientific culture of excellence and acts as an international scientific hub</a:t>
                      </a:r>
                      <a:endParaRPr lang="sv-SE" sz="1400" dirty="0">
                        <a:solidFill>
                          <a:schemeClr val="bg1">
                            <a:lumMod val="75000"/>
                          </a:schemeClr>
                        </a:solidFill>
                        <a:effectLst/>
                      </a:endParaRPr>
                    </a:p>
                    <a:p>
                      <a:pPr marL="342900" lvl="0" indent="-342900">
                        <a:spcAft>
                          <a:spcPts val="0"/>
                        </a:spcAft>
                        <a:buFont typeface="Arial" charset="0"/>
                        <a:buChar char="•"/>
                        <a:tabLst>
                          <a:tab pos="457200" algn="l"/>
                        </a:tabLst>
                      </a:pPr>
                      <a:r>
                        <a:rPr lang="en-US" sz="1400" dirty="0">
                          <a:solidFill>
                            <a:schemeClr val="bg1">
                              <a:lumMod val="75000"/>
                            </a:schemeClr>
                          </a:solidFill>
                          <a:effectLst/>
                        </a:rPr>
                        <a:t>Operates safely, efficiently, and economically and responds to the needs of its stakeholders, its host states and member states</a:t>
                      </a:r>
                      <a:endParaRPr lang="sv-SE" sz="1400" dirty="0">
                        <a:solidFill>
                          <a:schemeClr val="bg1">
                            <a:lumMod val="75000"/>
                          </a:schemeClr>
                        </a:solidFill>
                        <a:effectLst/>
                      </a:endParaRPr>
                    </a:p>
                    <a:p>
                      <a:pPr marL="342900" lvl="0" indent="-342900">
                        <a:spcAft>
                          <a:spcPts val="0"/>
                        </a:spcAft>
                        <a:buFont typeface="Arial" charset="0"/>
                        <a:buChar char="•"/>
                        <a:tabLst>
                          <a:tab pos="457200" algn="l"/>
                        </a:tabLst>
                      </a:pPr>
                      <a:r>
                        <a:rPr lang="en-US" sz="1400" dirty="0">
                          <a:solidFill>
                            <a:schemeClr val="bg1">
                              <a:lumMod val="75000"/>
                            </a:schemeClr>
                          </a:solidFill>
                          <a:effectLst/>
                        </a:rPr>
                        <a:t>Develops innovative ways of working, new technologies, and upgrades to capabilities needed to remain at the cutting edge</a:t>
                      </a:r>
                      <a:endParaRPr lang="sv-SE" sz="1400" dirty="0">
                        <a:solidFill>
                          <a:schemeClr val="bg1">
                            <a:lumMod val="75000"/>
                          </a:schemeClr>
                        </a:solidFill>
                        <a:effectLst/>
                      </a:endParaRPr>
                    </a:p>
                    <a:p>
                      <a:pPr>
                        <a:spcAft>
                          <a:spcPts val="0"/>
                        </a:spcAft>
                      </a:pPr>
                      <a:r>
                        <a:rPr lang="en-US" sz="1100" dirty="0">
                          <a:effectLst/>
                        </a:rPr>
                        <a:t> </a:t>
                      </a:r>
                      <a:endParaRPr lang="sv-SE" sz="1200" dirty="0">
                        <a:solidFill>
                          <a:srgbClr val="333333"/>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Vertical Scroll 5"/>
          <p:cNvSpPr/>
          <p:nvPr/>
        </p:nvSpPr>
        <p:spPr>
          <a:xfrm>
            <a:off x="3059832" y="3140968"/>
            <a:ext cx="2448272" cy="2376264"/>
          </a:xfrm>
          <a:prstGeom prst="verticalScroll">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a:solidFill>
                  <a:srgbClr val="002060"/>
                </a:solidFill>
              </a:rPr>
              <a:t>Core values </a:t>
            </a:r>
          </a:p>
          <a:p>
            <a:r>
              <a:rPr lang="en-US" sz="2400" dirty="0">
                <a:solidFill>
                  <a:srgbClr val="002060"/>
                </a:solidFill>
              </a:rPr>
              <a:t>Excellence</a:t>
            </a:r>
          </a:p>
          <a:p>
            <a:r>
              <a:rPr lang="en-US" sz="2400" dirty="0">
                <a:solidFill>
                  <a:srgbClr val="002060"/>
                </a:solidFill>
              </a:rPr>
              <a:t>Openness</a:t>
            </a:r>
          </a:p>
          <a:p>
            <a:r>
              <a:rPr lang="en-US" sz="2400" dirty="0">
                <a:solidFill>
                  <a:srgbClr val="002060"/>
                </a:solidFill>
              </a:rPr>
              <a:t>Collaboration</a:t>
            </a:r>
          </a:p>
          <a:p>
            <a:r>
              <a:rPr lang="en-US" sz="2400" dirty="0">
                <a:solidFill>
                  <a:srgbClr val="002060"/>
                </a:solidFill>
              </a:rPr>
              <a:t>Sustainability</a:t>
            </a:r>
            <a:endParaRPr lang="sv-SE" sz="3600" dirty="0"/>
          </a:p>
        </p:txBody>
      </p:sp>
    </p:spTree>
    <p:extLst>
      <p:ext uri="{BB962C8B-B14F-4D97-AF65-F5344CB8AC3E}">
        <p14:creationId xmlns:p14="http://schemas.microsoft.com/office/powerpoint/2010/main" val="2334225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Vision and mission </a:t>
            </a:r>
            <a:r>
              <a:rPr lang="sv-SE" dirty="0" err="1"/>
              <a:t>statement</a:t>
            </a:r>
            <a:endParaRPr lang="sv-SE" dirty="0"/>
          </a:p>
        </p:txBody>
      </p:sp>
      <p:sp>
        <p:nvSpPr>
          <p:cNvPr id="4" name="Platshållare för bildnummer 3"/>
          <p:cNvSpPr>
            <a:spLocks noGrp="1"/>
          </p:cNvSpPr>
          <p:nvPr>
            <p:ph type="sldNum" sz="quarter" idx="12"/>
          </p:nvPr>
        </p:nvSpPr>
        <p:spPr/>
        <p:txBody>
          <a:bodyPr/>
          <a:lstStyle/>
          <a:p>
            <a:fld id="{551115BC-487E-4422-894C-CB7CD3E79223}" type="slidenum">
              <a:rPr lang="en-GB" noProof="0" smtClean="0"/>
              <a:t>2</a:t>
            </a:fld>
            <a:endParaRPr lang="en-GB" noProof="0"/>
          </a:p>
        </p:txBody>
      </p:sp>
      <p:graphicFrame>
        <p:nvGraphicFramePr>
          <p:cNvPr id="5" name="Tabell 4"/>
          <p:cNvGraphicFramePr>
            <a:graphicFrameLocks noGrp="1"/>
          </p:cNvGraphicFramePr>
          <p:nvPr>
            <p:extLst/>
          </p:nvPr>
        </p:nvGraphicFramePr>
        <p:xfrm>
          <a:off x="755576" y="1628800"/>
          <a:ext cx="7560840" cy="4845754"/>
        </p:xfrm>
        <a:graphic>
          <a:graphicData uri="http://schemas.openxmlformats.org/drawingml/2006/table">
            <a:tbl>
              <a:tblPr firstRow="1" firstCol="1" bandRow="1">
                <a:tableStyleId>{5C22544A-7EE6-4342-B048-85BDC9FD1C3A}</a:tableStyleId>
              </a:tblPr>
              <a:tblGrid>
                <a:gridCol w="7560840">
                  <a:extLst>
                    <a:ext uri="{9D8B030D-6E8A-4147-A177-3AD203B41FA5}">
                      <a16:colId xmlns:a16="http://schemas.microsoft.com/office/drawing/2014/main" val="20000"/>
                    </a:ext>
                  </a:extLst>
                </a:gridCol>
              </a:tblGrid>
              <a:tr h="1541830">
                <a:tc>
                  <a:txBody>
                    <a:bodyPr/>
                    <a:lstStyle/>
                    <a:p>
                      <a:pPr>
                        <a:spcAft>
                          <a:spcPts val="0"/>
                        </a:spcAft>
                      </a:pPr>
                      <a:r>
                        <a:rPr lang="en-US" sz="1100" dirty="0">
                          <a:effectLst/>
                        </a:rPr>
                        <a:t> </a:t>
                      </a:r>
                      <a:endParaRPr lang="sv-SE" sz="1200" dirty="0">
                        <a:effectLst/>
                      </a:endParaRPr>
                    </a:p>
                    <a:p>
                      <a:pPr>
                        <a:spcAft>
                          <a:spcPts val="0"/>
                        </a:spcAft>
                      </a:pPr>
                      <a:r>
                        <a:rPr lang="en-US" sz="1400" dirty="0">
                          <a:effectLst/>
                        </a:rPr>
                        <a:t>Vision</a:t>
                      </a:r>
                      <a:endParaRPr lang="sv-SE" sz="1400" dirty="0">
                        <a:effectLst/>
                      </a:endParaRPr>
                    </a:p>
                    <a:p>
                      <a:pPr>
                        <a:spcAft>
                          <a:spcPts val="0"/>
                        </a:spcAft>
                      </a:pPr>
                      <a:r>
                        <a:rPr lang="en-US" sz="1400" dirty="0">
                          <a:effectLst/>
                        </a:rPr>
                        <a:t> </a:t>
                      </a:r>
                      <a:endParaRPr lang="sv-SE" sz="1400" dirty="0">
                        <a:effectLst/>
                      </a:endParaRPr>
                    </a:p>
                    <a:p>
                      <a:pPr>
                        <a:spcAft>
                          <a:spcPts val="0"/>
                        </a:spcAft>
                      </a:pPr>
                      <a:r>
                        <a:rPr lang="en-US" sz="1400" dirty="0">
                          <a:effectLst/>
                        </a:rPr>
                        <a:t>Our vision is to build and operate the world’s most powerful neutron source, enabling scientific breakthroughs in research related to materials, energy, health, and the environment, and addressing some of the most important societal challenges of our time</a:t>
                      </a:r>
                      <a:endParaRPr lang="sv-SE" sz="1400" dirty="0">
                        <a:effectLst/>
                      </a:endParaRPr>
                    </a:p>
                    <a:p>
                      <a:pPr algn="ctr">
                        <a:spcAft>
                          <a:spcPts val="0"/>
                        </a:spcAft>
                      </a:pPr>
                      <a:r>
                        <a:rPr lang="en-US" sz="1100" dirty="0">
                          <a:effectLst/>
                        </a:rPr>
                        <a:t> </a:t>
                      </a:r>
                      <a:endParaRPr lang="sv-SE" sz="1200" dirty="0">
                        <a:solidFill>
                          <a:srgbClr val="333333"/>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03924">
                <a:tc>
                  <a:txBody>
                    <a:bodyPr/>
                    <a:lstStyle/>
                    <a:p>
                      <a:pPr>
                        <a:spcAft>
                          <a:spcPts val="0"/>
                        </a:spcAft>
                      </a:pPr>
                      <a:r>
                        <a:rPr lang="en-US" sz="1100" dirty="0">
                          <a:effectLst/>
                        </a:rPr>
                        <a:t> </a:t>
                      </a:r>
                      <a:endParaRPr lang="sv-SE" sz="1200" dirty="0">
                        <a:effectLst/>
                      </a:endParaRPr>
                    </a:p>
                    <a:p>
                      <a:pPr>
                        <a:spcAft>
                          <a:spcPts val="0"/>
                        </a:spcAft>
                      </a:pPr>
                      <a:r>
                        <a:rPr lang="en-US" sz="1400" dirty="0">
                          <a:effectLst/>
                        </a:rPr>
                        <a:t>Mission</a:t>
                      </a:r>
                      <a:endParaRPr lang="sv-SE" sz="1400" dirty="0">
                        <a:effectLst/>
                      </a:endParaRPr>
                    </a:p>
                    <a:p>
                      <a:pPr>
                        <a:spcAft>
                          <a:spcPts val="0"/>
                        </a:spcAft>
                      </a:pPr>
                      <a:r>
                        <a:rPr lang="en-US" sz="1400" dirty="0">
                          <a:effectLst/>
                        </a:rPr>
                        <a:t> </a:t>
                      </a:r>
                      <a:endParaRPr lang="sv-SE" sz="1400" dirty="0">
                        <a:effectLst/>
                      </a:endParaRPr>
                    </a:p>
                    <a:p>
                      <a:pPr>
                        <a:spcAft>
                          <a:spcPts val="0"/>
                        </a:spcAft>
                      </a:pPr>
                      <a:r>
                        <a:rPr lang="en-US" sz="1400" dirty="0">
                          <a:effectLst/>
                        </a:rPr>
                        <a:t>To do this, we commit to deliver ESS as a facility that:</a:t>
                      </a:r>
                      <a:endParaRPr lang="sv-SE" sz="1400" dirty="0">
                        <a:effectLst/>
                      </a:endParaRPr>
                    </a:p>
                    <a:p>
                      <a:pPr>
                        <a:spcAft>
                          <a:spcPts val="0"/>
                        </a:spcAft>
                      </a:pPr>
                      <a:r>
                        <a:rPr lang="en-US" sz="1400" dirty="0">
                          <a:effectLst/>
                        </a:rPr>
                        <a:t> </a:t>
                      </a:r>
                      <a:endParaRPr lang="sv-SE" sz="1400" dirty="0">
                        <a:effectLst/>
                      </a:endParaRPr>
                    </a:p>
                    <a:p>
                      <a:pPr marL="342900" lvl="0" indent="-342900">
                        <a:spcAft>
                          <a:spcPts val="0"/>
                        </a:spcAft>
                        <a:buFont typeface="Arial" charset="0"/>
                        <a:buChar char="•"/>
                        <a:tabLst>
                          <a:tab pos="457200" algn="l"/>
                        </a:tabLst>
                      </a:pPr>
                      <a:r>
                        <a:rPr lang="en-US" sz="1400" dirty="0">
                          <a:effectLst/>
                        </a:rPr>
                        <a:t>Is built safely, on time and on budget</a:t>
                      </a:r>
                      <a:endParaRPr lang="sv-SE" sz="1400" dirty="0">
                        <a:effectLst/>
                      </a:endParaRPr>
                    </a:p>
                    <a:p>
                      <a:pPr marL="342900" lvl="0" indent="-342900">
                        <a:spcAft>
                          <a:spcPts val="0"/>
                        </a:spcAft>
                        <a:buFont typeface="Arial" charset="0"/>
                        <a:buChar char="•"/>
                        <a:tabLst>
                          <a:tab pos="457200" algn="l"/>
                        </a:tabLst>
                      </a:pPr>
                      <a:r>
                        <a:rPr lang="en-US" sz="1400" dirty="0">
                          <a:effectLst/>
                        </a:rPr>
                        <a:t>Produces research outputs that are best-in-class both in terms of scientific quality and in terms of socioeconomic impact</a:t>
                      </a:r>
                      <a:endParaRPr lang="sv-SE" sz="1400" dirty="0">
                        <a:effectLst/>
                      </a:endParaRPr>
                    </a:p>
                    <a:p>
                      <a:pPr marL="342900" lvl="0" indent="-342900">
                        <a:spcAft>
                          <a:spcPts val="0"/>
                        </a:spcAft>
                        <a:buFont typeface="Arial" charset="0"/>
                        <a:buChar char="•"/>
                        <a:tabLst>
                          <a:tab pos="457200" algn="l"/>
                        </a:tabLst>
                      </a:pPr>
                      <a:r>
                        <a:rPr lang="en-GB" sz="1400" dirty="0">
                          <a:effectLst/>
                        </a:rPr>
                        <a:t>Supports and</a:t>
                      </a:r>
                      <a:r>
                        <a:rPr lang="en-US" sz="1400" dirty="0">
                          <a:effectLst/>
                        </a:rPr>
                        <a:t> develops its user community, fosters a scientific culture of excellence and acts as an international scientific hub</a:t>
                      </a:r>
                      <a:endParaRPr lang="sv-SE" sz="1400" dirty="0">
                        <a:effectLst/>
                      </a:endParaRPr>
                    </a:p>
                    <a:p>
                      <a:pPr marL="342900" lvl="0" indent="-342900">
                        <a:spcAft>
                          <a:spcPts val="0"/>
                        </a:spcAft>
                        <a:buFont typeface="Arial" charset="0"/>
                        <a:buChar char="•"/>
                        <a:tabLst>
                          <a:tab pos="457200" algn="l"/>
                        </a:tabLst>
                      </a:pPr>
                      <a:r>
                        <a:rPr lang="en-US" sz="1400" dirty="0">
                          <a:effectLst/>
                        </a:rPr>
                        <a:t>Operates safely, efficiently, and economically and responds to the needs of its stakeholders, its host states and member states</a:t>
                      </a:r>
                      <a:endParaRPr lang="sv-SE" sz="1400" dirty="0">
                        <a:effectLst/>
                      </a:endParaRPr>
                    </a:p>
                    <a:p>
                      <a:pPr marL="342900" lvl="0" indent="-342900">
                        <a:spcAft>
                          <a:spcPts val="0"/>
                        </a:spcAft>
                        <a:buFont typeface="Arial" charset="0"/>
                        <a:buChar char="•"/>
                        <a:tabLst>
                          <a:tab pos="457200" algn="l"/>
                        </a:tabLst>
                      </a:pPr>
                      <a:r>
                        <a:rPr lang="en-US" sz="1400" dirty="0">
                          <a:effectLst/>
                        </a:rPr>
                        <a:t>Develops innovative ways of working, new technologies, and upgrades to capabilities needed to remain at the cutting edge</a:t>
                      </a:r>
                      <a:endParaRPr lang="sv-SE" sz="1400" dirty="0">
                        <a:effectLst/>
                      </a:endParaRPr>
                    </a:p>
                    <a:p>
                      <a:pPr>
                        <a:spcAft>
                          <a:spcPts val="0"/>
                        </a:spcAft>
                      </a:pPr>
                      <a:r>
                        <a:rPr lang="en-US" sz="1100" dirty="0">
                          <a:effectLst/>
                        </a:rPr>
                        <a:t> </a:t>
                      </a:r>
                      <a:endParaRPr lang="sv-SE" sz="1200" dirty="0">
                        <a:solidFill>
                          <a:srgbClr val="333333"/>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Vertical Scroll 5"/>
          <p:cNvSpPr/>
          <p:nvPr/>
        </p:nvSpPr>
        <p:spPr>
          <a:xfrm>
            <a:off x="5868144" y="227075"/>
            <a:ext cx="1440160" cy="1296144"/>
          </a:xfrm>
          <a:prstGeom prst="verticalScroll">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u="sng" dirty="0">
                <a:solidFill>
                  <a:srgbClr val="002060"/>
                </a:solidFill>
              </a:rPr>
              <a:t>Core values </a:t>
            </a:r>
          </a:p>
          <a:p>
            <a:r>
              <a:rPr lang="en-US" sz="1200" dirty="0">
                <a:solidFill>
                  <a:srgbClr val="002060"/>
                </a:solidFill>
              </a:rPr>
              <a:t>Excellence</a:t>
            </a:r>
          </a:p>
          <a:p>
            <a:r>
              <a:rPr lang="en-US" sz="1200" dirty="0">
                <a:solidFill>
                  <a:srgbClr val="002060"/>
                </a:solidFill>
              </a:rPr>
              <a:t>Openness</a:t>
            </a:r>
          </a:p>
          <a:p>
            <a:r>
              <a:rPr lang="en-US" sz="1200" dirty="0">
                <a:solidFill>
                  <a:srgbClr val="002060"/>
                </a:solidFill>
              </a:rPr>
              <a:t>Collaboration</a:t>
            </a:r>
          </a:p>
          <a:p>
            <a:r>
              <a:rPr lang="en-US" sz="1200" dirty="0">
                <a:solidFill>
                  <a:srgbClr val="002060"/>
                </a:solidFill>
              </a:rPr>
              <a:t>Sustainability</a:t>
            </a:r>
            <a:endParaRPr lang="sv-SE" dirty="0"/>
          </a:p>
        </p:txBody>
      </p:sp>
    </p:spTree>
    <p:extLst>
      <p:ext uri="{BB962C8B-B14F-4D97-AF65-F5344CB8AC3E}">
        <p14:creationId xmlns:p14="http://schemas.microsoft.com/office/powerpoint/2010/main" val="4387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mj-lt"/>
              </a:rPr>
              <a:pPr/>
              <a:t>3</a:t>
            </a:fld>
            <a:endParaRPr lang="sv-SE" dirty="0">
              <a:solidFill>
                <a:prstClr val="black">
                  <a:tint val="75000"/>
                </a:prstClr>
              </a:solidFill>
              <a:latin typeface="+mj-lt"/>
            </a:endParaRPr>
          </a:p>
        </p:txBody>
      </p:sp>
      <p:grpSp>
        <p:nvGrpSpPr>
          <p:cNvPr id="110" name="Group 109"/>
          <p:cNvGrpSpPr/>
          <p:nvPr/>
        </p:nvGrpSpPr>
        <p:grpSpPr>
          <a:xfrm>
            <a:off x="5580129" y="1913533"/>
            <a:ext cx="3572553" cy="4546474"/>
            <a:chOff x="3733800" y="-381000"/>
            <a:chExt cx="6248400" cy="7353467"/>
          </a:xfrm>
        </p:grpSpPr>
        <p:sp>
          <p:nvSpPr>
            <p:cNvPr id="113"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14" name="Freeform 7"/>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15"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16"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17"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18"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19"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0"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1"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2"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3"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4"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5"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6"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7"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8"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29"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0"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1"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2"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3"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4"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5"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6"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7"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8"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39"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0"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1"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2"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3"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4"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5"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6"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7"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8"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49"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0"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1"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2"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3"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4"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5"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6"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7"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8"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59"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0"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1"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2"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3"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4"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5"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6"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7"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8"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69"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0"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1"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2"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3"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4"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5"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6"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7"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8"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79"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0"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1"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2"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3"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4"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5"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6"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7"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8"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89"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0"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1"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2"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3"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4"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5"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6"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7"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8"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199"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0"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1"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2"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3"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4"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5"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6"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7"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8"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09"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0"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1"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2"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3"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4"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5"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6"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7"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8"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19"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0"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1"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2"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3"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4"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5"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6"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7"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8"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29"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0"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1"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2"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3"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4"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5"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6"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7"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8"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39"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0"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1"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2"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3"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4"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5"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6"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7"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8"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49"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0"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1"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2"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3"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4"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5"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6"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7"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8"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59"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0"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1"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2"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3"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4"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5"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6"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7"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8"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69"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0"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1"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2"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dirty="0">
                <a:solidFill>
                  <a:prstClr val="black"/>
                </a:solidFill>
                <a:latin typeface="+mj-lt"/>
              </a:endParaRPr>
            </a:p>
          </p:txBody>
        </p:sp>
        <p:sp>
          <p:nvSpPr>
            <p:cNvPr id="273"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4"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5"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6"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7"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8"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79"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80"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81"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sp>
          <p:nvSpPr>
            <p:cNvPr id="282"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anchor="t" anchorCtr="0" compatLnSpc="1">
              <a:prstTxWarp prst="textNoShape">
                <a:avLst/>
              </a:prstTxWarp>
            </a:bodyPr>
            <a:lstStyle/>
            <a:p>
              <a:pPr defTabSz="951492"/>
              <a:endParaRPr lang="en-US" sz="2954">
                <a:solidFill>
                  <a:prstClr val="black"/>
                </a:solidFill>
                <a:latin typeface="+mj-lt"/>
              </a:endParaRPr>
            </a:p>
          </p:txBody>
        </p:sp>
      </p:grpSp>
      <p:sp>
        <p:nvSpPr>
          <p:cNvPr id="109" name="Freeform 108"/>
          <p:cNvSpPr>
            <a:spLocks noChangeAspect="1"/>
          </p:cNvSpPr>
          <p:nvPr/>
        </p:nvSpPr>
        <p:spPr>
          <a:xfrm rot="2197702">
            <a:off x="6166086" y="1929632"/>
            <a:ext cx="492234" cy="387674"/>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5147" tIns="47574" rIns="95147" bIns="47574" rtlCol="0" anchor="ctr"/>
          <a:lstStyle/>
          <a:p>
            <a:pPr algn="ctr" defTabSz="951419"/>
            <a:endParaRPr lang="en-US" sz="1662">
              <a:solidFill>
                <a:prstClr val="white"/>
              </a:solidFill>
              <a:latin typeface="+mj-lt"/>
            </a:endParaRPr>
          </a:p>
        </p:txBody>
      </p:sp>
      <p:sp>
        <p:nvSpPr>
          <p:cNvPr id="459" name="Rectangle 22"/>
          <p:cNvSpPr>
            <a:spLocks/>
          </p:cNvSpPr>
          <p:nvPr/>
        </p:nvSpPr>
        <p:spPr bwMode="auto">
          <a:xfrm>
            <a:off x="457201" y="1934871"/>
            <a:ext cx="7818487" cy="2718000"/>
          </a:xfrm>
          <a:prstGeom prst="rect">
            <a:avLst/>
          </a:prstGeom>
          <a:noFill/>
          <a:ln>
            <a:noFill/>
          </a:ln>
          <a:extLst/>
        </p:spPr>
        <p:txBody>
          <a:bodyPr lIns="39643" tIns="39643" rIns="39643" bIns="39643"/>
          <a:lstStyle/>
          <a:p>
            <a:pPr defTabSz="951492"/>
            <a:r>
              <a:rPr lang="en-US" sz="1754" b="1" dirty="0">
                <a:solidFill>
                  <a:srgbClr val="404040"/>
                </a:solidFill>
                <a:latin typeface="+mj-lt"/>
                <a:ea typeface="ＭＳ Ｐゴシック" charset="0"/>
                <a:cs typeface="ＭＳ Ｐゴシック" charset="0"/>
                <a:sym typeface="Helvetica" charset="0"/>
              </a:rPr>
              <a:t>Host Countries Sweden and Denmark </a:t>
            </a:r>
          </a:p>
          <a:p>
            <a:pPr defTabSz="951419"/>
            <a:r>
              <a:rPr lang="en-US" sz="1754" dirty="0">
                <a:solidFill>
                  <a:srgbClr val="404040"/>
                </a:solidFill>
                <a:latin typeface="+mj-lt"/>
                <a:ea typeface="ＭＳ Ｐゴシック" charset="0"/>
                <a:cs typeface="ＭＳ Ｐゴシック" charset="0"/>
                <a:sym typeface="Helvetica" charset="0"/>
              </a:rPr>
              <a:t>  </a:t>
            </a:r>
          </a:p>
          <a:p>
            <a:pPr defTabSz="951419">
              <a:tabLst>
                <a:tab pos="164002" algn="l"/>
                <a:tab pos="2073453" algn="r"/>
                <a:tab pos="2319456" algn="l"/>
              </a:tabLst>
            </a:pPr>
            <a:r>
              <a:rPr lang="en-US" sz="1662" dirty="0">
                <a:solidFill>
                  <a:srgbClr val="404040"/>
                </a:solidFill>
                <a:latin typeface="+mj-lt"/>
                <a:ea typeface="ＭＳ Ｐゴシック" charset="0"/>
                <a:cs typeface="ＭＳ Ｐゴシック" charset="0"/>
                <a:sym typeface="Helvetica" charset="0"/>
              </a:rPr>
              <a:t>	Construction	47.5%	</a:t>
            </a:r>
            <a:r>
              <a:rPr lang="en-US" sz="1662" dirty="0">
                <a:solidFill>
                  <a:srgbClr val="0094CA"/>
                </a:solidFill>
                <a:latin typeface="+mj-lt"/>
                <a:ea typeface="ＭＳ Ｐゴシック" charset="0"/>
                <a:cs typeface="ＭＳ Ｐゴシック" charset="0"/>
                <a:sym typeface="Helvetica" charset="0"/>
              </a:rPr>
              <a:t>Cash Investment</a:t>
            </a:r>
            <a:r>
              <a:rPr lang="en-US" sz="1662" spc="312" dirty="0">
                <a:solidFill>
                  <a:srgbClr val="0094CA"/>
                </a:solidFill>
                <a:latin typeface="+mj-lt"/>
                <a:ea typeface="ＭＳ Ｐゴシック" charset="0"/>
                <a:cs typeface="ＭＳ Ｐゴシック" charset="0"/>
                <a:sym typeface="Helvetica" charset="0"/>
              </a:rPr>
              <a:t> </a:t>
            </a:r>
            <a:r>
              <a:rPr lang="en-US" sz="1662" dirty="0">
                <a:solidFill>
                  <a:srgbClr val="0094CA"/>
                </a:solidFill>
                <a:latin typeface="+mj-lt"/>
                <a:ea typeface="ＭＳ Ｐゴシック" charset="0"/>
                <a:cs typeface="ＭＳ Ｐゴシック" charset="0"/>
                <a:sym typeface="Helvetica" charset="0"/>
              </a:rPr>
              <a:t>~ 97%</a:t>
            </a:r>
          </a:p>
          <a:p>
            <a:pPr defTabSz="951419">
              <a:tabLst>
                <a:tab pos="164002" algn="l"/>
                <a:tab pos="2073453" algn="r"/>
                <a:tab pos="2319456" algn="l"/>
              </a:tabLst>
            </a:pPr>
            <a:r>
              <a:rPr lang="en-US" sz="1662" dirty="0">
                <a:solidFill>
                  <a:srgbClr val="404040"/>
                </a:solidFill>
                <a:latin typeface="+mj-lt"/>
                <a:ea typeface="ＭＳ Ｐゴシック" charset="0"/>
                <a:cs typeface="ＭＳ Ｐゴシック" charset="0"/>
                <a:sym typeface="Helvetica" charset="0"/>
              </a:rPr>
              <a:t>	Operations	15%	</a:t>
            </a:r>
          </a:p>
          <a:p>
            <a:pPr defTabSz="951419">
              <a:tabLst>
                <a:tab pos="164002" algn="l"/>
                <a:tab pos="2073453" algn="r"/>
                <a:tab pos="2319456" algn="l"/>
              </a:tabLst>
            </a:pPr>
            <a:endParaRPr lang="en-US" sz="1754" b="1" dirty="0">
              <a:solidFill>
                <a:srgbClr val="0094CA"/>
              </a:solidFill>
              <a:latin typeface="+mj-lt"/>
              <a:ea typeface="ＭＳ Ｐゴシック" charset="0"/>
              <a:cs typeface="ＭＳ Ｐゴシック" charset="0"/>
              <a:sym typeface="Helvetica" charset="0"/>
            </a:endParaRPr>
          </a:p>
          <a:p>
            <a:pPr defTabSz="951492">
              <a:tabLst>
                <a:tab pos="164002" algn="l"/>
                <a:tab pos="2073453" algn="r"/>
                <a:tab pos="2319456" algn="l"/>
              </a:tabLst>
            </a:pPr>
            <a:r>
              <a:rPr lang="en-US" sz="1754" b="1" dirty="0">
                <a:solidFill>
                  <a:srgbClr val="404040"/>
                </a:solidFill>
                <a:latin typeface="+mj-lt"/>
                <a:ea typeface="ＭＳ Ｐゴシック" charset="0"/>
                <a:cs typeface="ＭＳ Ｐゴシック" charset="0"/>
                <a:sym typeface="Helvetica" charset="0"/>
              </a:rPr>
              <a:t>Non Host Member Countries</a:t>
            </a:r>
          </a:p>
          <a:p>
            <a:pPr defTabSz="951492">
              <a:tabLst>
                <a:tab pos="164002" algn="l"/>
                <a:tab pos="2073453" algn="r"/>
                <a:tab pos="2319456" algn="l"/>
              </a:tabLst>
            </a:pPr>
            <a:r>
              <a:rPr lang="en-US" sz="1754" b="1" dirty="0">
                <a:solidFill>
                  <a:srgbClr val="404040"/>
                </a:solidFill>
                <a:latin typeface="+mj-lt"/>
                <a:ea typeface="ＭＳ Ｐゴシック" charset="0"/>
                <a:cs typeface="ＭＳ Ｐゴシック" charset="0"/>
                <a:sym typeface="Helvetica" charset="0"/>
              </a:rPr>
              <a:t>    </a:t>
            </a:r>
          </a:p>
          <a:p>
            <a:pPr defTabSz="951419">
              <a:tabLst>
                <a:tab pos="164002" algn="l"/>
                <a:tab pos="2073453" algn="r"/>
                <a:tab pos="2319456" algn="l"/>
              </a:tabLst>
            </a:pPr>
            <a:r>
              <a:rPr lang="en-US" sz="1754" dirty="0">
                <a:solidFill>
                  <a:srgbClr val="404040"/>
                </a:solidFill>
                <a:latin typeface="+mj-lt"/>
                <a:ea typeface="ＭＳ Ｐゴシック" charset="0"/>
                <a:cs typeface="ＭＳ Ｐゴシック" charset="0"/>
                <a:sym typeface="Helvetica" charset="0"/>
              </a:rPr>
              <a:t>	</a:t>
            </a:r>
            <a:r>
              <a:rPr lang="en-US" sz="1662" dirty="0">
                <a:solidFill>
                  <a:srgbClr val="404040"/>
                </a:solidFill>
                <a:latin typeface="+mj-lt"/>
                <a:ea typeface="ＭＳ Ｐゴシック" charset="0"/>
                <a:cs typeface="ＭＳ Ｐゴシック" charset="0"/>
                <a:sym typeface="Helvetica" charset="0"/>
              </a:rPr>
              <a:t>Construction	52.5%	</a:t>
            </a:r>
            <a:r>
              <a:rPr lang="en-US" sz="1662" dirty="0">
                <a:solidFill>
                  <a:srgbClr val="0094CA"/>
                </a:solidFill>
                <a:latin typeface="+mj-lt"/>
                <a:ea typeface="ＭＳ Ｐゴシック" charset="0"/>
                <a:cs typeface="ＭＳ Ｐゴシック" charset="0"/>
                <a:sym typeface="Helvetica" charset="0"/>
              </a:rPr>
              <a:t>In-kind Deliverables</a:t>
            </a:r>
            <a:r>
              <a:rPr lang="en-US" sz="1662" spc="-156" dirty="0">
                <a:solidFill>
                  <a:srgbClr val="0094CA"/>
                </a:solidFill>
                <a:latin typeface="+mj-lt"/>
                <a:ea typeface="ＭＳ Ｐゴシック" charset="0"/>
                <a:cs typeface="ＭＳ Ｐゴシック" charset="0"/>
                <a:sym typeface="Helvetica" charset="0"/>
              </a:rPr>
              <a:t>   </a:t>
            </a:r>
            <a:r>
              <a:rPr lang="en-US" sz="1662" dirty="0">
                <a:solidFill>
                  <a:srgbClr val="0094CA"/>
                </a:solidFill>
                <a:latin typeface="+mj-lt"/>
                <a:ea typeface="ＭＳ Ｐゴシック" charset="0"/>
                <a:cs typeface="ＭＳ Ｐゴシック" charset="0"/>
                <a:sym typeface="Helvetica" charset="0"/>
              </a:rPr>
              <a:t>~ 70%</a:t>
            </a:r>
            <a:endParaRPr lang="en-US" sz="1662" dirty="0">
              <a:solidFill>
                <a:srgbClr val="404040"/>
              </a:solidFill>
              <a:latin typeface="+mj-lt"/>
              <a:ea typeface="ＭＳ Ｐゴシック" charset="0"/>
              <a:cs typeface="ＭＳ Ｐゴシック" charset="0"/>
              <a:sym typeface="Helvetica" charset="0"/>
            </a:endParaRPr>
          </a:p>
          <a:p>
            <a:pPr defTabSz="951419">
              <a:tabLst>
                <a:tab pos="164002" algn="l"/>
                <a:tab pos="2073453" algn="r"/>
                <a:tab pos="2319456" algn="l"/>
              </a:tabLst>
            </a:pPr>
            <a:r>
              <a:rPr lang="en-US" sz="1662" dirty="0">
                <a:solidFill>
                  <a:srgbClr val="404040"/>
                </a:solidFill>
                <a:latin typeface="+mj-lt"/>
                <a:ea typeface="ＭＳ Ｐゴシック" charset="0"/>
                <a:cs typeface="ＭＳ Ｐゴシック" charset="0"/>
                <a:sym typeface="Helvetica" charset="0"/>
              </a:rPr>
              <a:t>	Operations</a:t>
            </a:r>
            <a:r>
              <a:rPr lang="en-US" sz="1662" spc="312" dirty="0">
                <a:solidFill>
                  <a:srgbClr val="404040"/>
                </a:solidFill>
                <a:latin typeface="+mj-lt"/>
                <a:ea typeface="ＭＳ Ｐゴシック" charset="0"/>
                <a:cs typeface="ＭＳ Ｐゴシック" charset="0"/>
                <a:sym typeface="Helvetica" charset="0"/>
              </a:rPr>
              <a:t>	</a:t>
            </a:r>
            <a:r>
              <a:rPr lang="en-US" sz="1662" dirty="0">
                <a:solidFill>
                  <a:srgbClr val="404040"/>
                </a:solidFill>
                <a:latin typeface="+mj-lt"/>
                <a:ea typeface="ＭＳ Ｐゴシック" charset="0"/>
                <a:cs typeface="ＭＳ Ｐゴシック" charset="0"/>
                <a:sym typeface="Helvetica" charset="0"/>
              </a:rPr>
              <a:t>85%</a:t>
            </a:r>
          </a:p>
          <a:p>
            <a:pPr defTabSz="951492"/>
            <a:endParaRPr lang="en-US" sz="1754" b="1" dirty="0">
              <a:solidFill>
                <a:srgbClr val="0094CA"/>
              </a:solidFill>
              <a:latin typeface="+mj-lt"/>
              <a:ea typeface="ＭＳ Ｐゴシック" charset="0"/>
              <a:cs typeface="ＭＳ Ｐゴシック" charset="0"/>
              <a:sym typeface="Helvetica" charset="0"/>
            </a:endParaRPr>
          </a:p>
        </p:txBody>
      </p:sp>
      <p:pic>
        <p:nvPicPr>
          <p:cNvPr id="86" name="Picture 85" descr="Belgiu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0763" y="6257758"/>
            <a:ext cx="453851" cy="454162"/>
          </a:xfrm>
          <a:prstGeom prst="rect">
            <a:avLst/>
          </a:prstGeom>
        </p:spPr>
      </p:pic>
      <p:pic>
        <p:nvPicPr>
          <p:cNvPr id="87" name="Picture 86" descr="Czec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372" y="5589240"/>
            <a:ext cx="453851" cy="454162"/>
          </a:xfrm>
          <a:prstGeom prst="rect">
            <a:avLst/>
          </a:prstGeom>
        </p:spPr>
      </p:pic>
      <p:pic>
        <p:nvPicPr>
          <p:cNvPr id="88" name="Picture 87" descr="Denmark.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529" y="5589240"/>
            <a:ext cx="453851" cy="454162"/>
          </a:xfrm>
          <a:prstGeom prst="rect">
            <a:avLst/>
          </a:prstGeom>
        </p:spPr>
      </p:pic>
      <p:pic>
        <p:nvPicPr>
          <p:cNvPr id="89" name="Picture 88" descr="Estoni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9013" y="5589240"/>
            <a:ext cx="453851" cy="454162"/>
          </a:xfrm>
          <a:prstGeom prst="rect">
            <a:avLst/>
          </a:prstGeom>
        </p:spPr>
      </p:pic>
      <p:pic>
        <p:nvPicPr>
          <p:cNvPr id="90" name="Picture 89" descr="Franc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43392" y="5589240"/>
            <a:ext cx="453851" cy="454162"/>
          </a:xfrm>
          <a:prstGeom prst="rect">
            <a:avLst/>
          </a:prstGeom>
        </p:spPr>
      </p:pic>
      <p:pic>
        <p:nvPicPr>
          <p:cNvPr id="91" name="Picture 90" descr="Germany.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11200" y="5589240"/>
            <a:ext cx="453851" cy="454162"/>
          </a:xfrm>
          <a:prstGeom prst="rect">
            <a:avLst/>
          </a:prstGeom>
        </p:spPr>
      </p:pic>
      <p:pic>
        <p:nvPicPr>
          <p:cNvPr id="93" name="Picture 92" descr="Hungar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7078" y="5589240"/>
            <a:ext cx="453851" cy="454162"/>
          </a:xfrm>
          <a:prstGeom prst="rect">
            <a:avLst/>
          </a:prstGeom>
        </p:spPr>
      </p:pic>
      <p:pic>
        <p:nvPicPr>
          <p:cNvPr id="95" name="Picture 94" descr="Italy.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69294" y="5596179"/>
            <a:ext cx="453851" cy="454162"/>
          </a:xfrm>
          <a:prstGeom prst="rect">
            <a:avLst/>
          </a:prstGeom>
        </p:spPr>
      </p:pic>
      <p:pic>
        <p:nvPicPr>
          <p:cNvPr id="98" name="Picture 97" descr="Luxembourh.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49347" y="6274846"/>
            <a:ext cx="453851" cy="454162"/>
          </a:xfrm>
          <a:prstGeom prst="rect">
            <a:avLst/>
          </a:prstGeom>
        </p:spPr>
      </p:pic>
      <p:pic>
        <p:nvPicPr>
          <p:cNvPr id="99" name="Picture 98" descr="Norway.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1121" y="5603504"/>
            <a:ext cx="446532" cy="446837"/>
          </a:xfrm>
          <a:prstGeom prst="rect">
            <a:avLst/>
          </a:prstGeom>
        </p:spPr>
      </p:pic>
      <p:pic>
        <p:nvPicPr>
          <p:cNvPr id="100" name="Picture 99" descr="Poland.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5183" y="6251470"/>
            <a:ext cx="464912" cy="465231"/>
          </a:xfrm>
          <a:prstGeom prst="rect">
            <a:avLst/>
          </a:prstGeom>
        </p:spPr>
      </p:pic>
      <p:pic>
        <p:nvPicPr>
          <p:cNvPr id="101" name="Picture 100" descr="Spain.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20612" y="6268390"/>
            <a:ext cx="453851" cy="454162"/>
          </a:xfrm>
          <a:prstGeom prst="rect">
            <a:avLst/>
          </a:prstGeom>
        </p:spPr>
      </p:pic>
      <p:pic>
        <p:nvPicPr>
          <p:cNvPr id="102" name="Picture 101" descr="Sweden.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24405" y="6267825"/>
            <a:ext cx="449156" cy="449464"/>
          </a:xfrm>
          <a:prstGeom prst="rect">
            <a:avLst/>
          </a:prstGeom>
        </p:spPr>
      </p:pic>
      <p:pic>
        <p:nvPicPr>
          <p:cNvPr id="103" name="Picture 102" descr="Switzerlad.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371300" y="6253255"/>
            <a:ext cx="482493" cy="482824"/>
          </a:xfrm>
          <a:prstGeom prst="rect">
            <a:avLst/>
          </a:prstGeom>
        </p:spPr>
      </p:pic>
      <p:pic>
        <p:nvPicPr>
          <p:cNvPr id="104" name="Picture 103" descr="UK.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307142" y="6260992"/>
            <a:ext cx="450617" cy="450925"/>
          </a:xfrm>
          <a:prstGeom prst="rect">
            <a:avLst/>
          </a:prstGeom>
        </p:spPr>
      </p:pic>
      <p:pic>
        <p:nvPicPr>
          <p:cNvPr id="285"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30060" y="467505"/>
            <a:ext cx="1728329" cy="91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 name="Title 4"/>
          <p:cNvSpPr>
            <a:spLocks noGrp="1"/>
          </p:cNvSpPr>
          <p:nvPr>
            <p:ph type="title"/>
          </p:nvPr>
        </p:nvSpPr>
        <p:spPr>
          <a:xfrm>
            <a:off x="578913" y="216752"/>
            <a:ext cx="6067427" cy="1330644"/>
          </a:xfrm>
        </p:spPr>
        <p:txBody>
          <a:bodyPr/>
          <a:lstStyle/>
          <a:p>
            <a:r>
              <a:rPr lang="en-GB" dirty="0"/>
              <a:t>A true green field project</a:t>
            </a:r>
            <a:br>
              <a:rPr lang="en-GB" dirty="0"/>
            </a:br>
            <a:r>
              <a:rPr lang="en-GB" dirty="0"/>
              <a:t>– Project Funding</a:t>
            </a:r>
            <a:endParaRPr lang="sv-SE" dirty="0"/>
          </a:p>
        </p:txBody>
      </p:sp>
      <p:sp>
        <p:nvSpPr>
          <p:cNvPr id="2" name="TextBox 1"/>
          <p:cNvSpPr txBox="1"/>
          <p:nvPr/>
        </p:nvSpPr>
        <p:spPr>
          <a:xfrm>
            <a:off x="402958" y="4931876"/>
            <a:ext cx="6905003" cy="369332"/>
          </a:xfrm>
          <a:prstGeom prst="rect">
            <a:avLst/>
          </a:prstGeom>
          <a:noFill/>
        </p:spPr>
        <p:txBody>
          <a:bodyPr wrap="square" rtlCol="0">
            <a:spAutoFit/>
          </a:bodyPr>
          <a:lstStyle/>
          <a:p>
            <a:r>
              <a:rPr lang="en-US" b="1" u="sng" dirty="0"/>
              <a:t>Members’ initial aspiration for In-kind: 670 M€ !</a:t>
            </a:r>
            <a:r>
              <a:rPr lang="en-US" dirty="0"/>
              <a:t> </a:t>
            </a:r>
            <a:endParaRPr lang="sv-SE" dirty="0"/>
          </a:p>
        </p:txBody>
      </p:sp>
      <p:sp>
        <p:nvSpPr>
          <p:cNvPr id="283" name="Rectangle 282"/>
          <p:cNvSpPr/>
          <p:nvPr/>
        </p:nvSpPr>
        <p:spPr>
          <a:xfrm>
            <a:off x="395536" y="1470960"/>
            <a:ext cx="6276475" cy="403561"/>
          </a:xfrm>
          <a:prstGeom prst="rect">
            <a:avLst/>
          </a:prstGeom>
        </p:spPr>
        <p:txBody>
          <a:bodyPr wrap="square" lIns="94852" tIns="47429" rIns="94852" bIns="47429">
            <a:spAutoFit/>
          </a:bodyPr>
          <a:lstStyle/>
          <a:p>
            <a:pPr defTabSz="948478">
              <a:spcAft>
                <a:spcPts val="277"/>
              </a:spcAft>
            </a:pPr>
            <a:r>
              <a:rPr lang="en-US" sz="2000" b="1" dirty="0">
                <a:latin typeface="+mj-lt"/>
                <a:cs typeface="Calibri"/>
              </a:rPr>
              <a:t>Total project cost </a:t>
            </a:r>
            <a:r>
              <a:rPr lang="en-US" sz="2000" b="1" dirty="0"/>
              <a:t>1.843 B€</a:t>
            </a:r>
            <a:r>
              <a:rPr lang="en-US" sz="1400" b="1" baseline="-25000" dirty="0"/>
              <a:t>2013</a:t>
            </a:r>
            <a:endParaRPr lang="en-US" sz="2000" b="1" dirty="0">
              <a:latin typeface="+mj-lt"/>
              <a:cs typeface="Calibri"/>
            </a:endParaRPr>
          </a:p>
        </p:txBody>
      </p:sp>
    </p:spTree>
    <p:extLst>
      <p:ext uri="{BB962C8B-B14F-4D97-AF65-F5344CB8AC3E}">
        <p14:creationId xmlns:p14="http://schemas.microsoft.com/office/powerpoint/2010/main" val="272687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211"/>
          <p:cNvGrpSpPr/>
          <p:nvPr/>
        </p:nvGrpSpPr>
        <p:grpSpPr>
          <a:xfrm>
            <a:off x="1835697" y="750303"/>
            <a:ext cx="4824535" cy="6107698"/>
            <a:chOff x="1835787" y="750303"/>
            <a:chExt cx="4824535" cy="6107698"/>
          </a:xfrm>
        </p:grpSpPr>
        <p:grpSp>
          <p:nvGrpSpPr>
            <p:cNvPr id="7" name="Group 6"/>
            <p:cNvGrpSpPr/>
            <p:nvPr/>
          </p:nvGrpSpPr>
          <p:grpSpPr>
            <a:xfrm>
              <a:off x="1835787" y="750303"/>
              <a:ext cx="4824535" cy="6107698"/>
              <a:chOff x="249914" y="779125"/>
              <a:chExt cx="4956797" cy="5664018"/>
            </a:xfrm>
          </p:grpSpPr>
          <p:grpSp>
            <p:nvGrpSpPr>
              <p:cNvPr id="8" name="Group 7"/>
              <p:cNvGrpSpPr/>
              <p:nvPr/>
            </p:nvGrpSpPr>
            <p:grpSpPr>
              <a:xfrm>
                <a:off x="249914" y="779125"/>
                <a:ext cx="4956797" cy="5664018"/>
                <a:chOff x="2071121" y="728315"/>
                <a:chExt cx="4793518" cy="5477443"/>
              </a:xfrm>
            </p:grpSpPr>
            <p:sp>
              <p:nvSpPr>
                <p:cNvPr id="44" name="Freeform 74"/>
                <p:cNvSpPr>
                  <a:spLocks/>
                </p:cNvSpPr>
                <p:nvPr/>
              </p:nvSpPr>
              <p:spPr bwMode="auto">
                <a:xfrm>
                  <a:off x="4307164" y="3209330"/>
                  <a:ext cx="943331" cy="1218863"/>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45" name="Freeform 44"/>
                <p:cNvSpPr>
                  <a:spLocks/>
                </p:cNvSpPr>
                <p:nvPr/>
              </p:nvSpPr>
              <p:spPr bwMode="auto">
                <a:xfrm>
                  <a:off x="5827673" y="2779144"/>
                  <a:ext cx="645658" cy="351725"/>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46" name="Freeform 192"/>
                <p:cNvSpPr>
                  <a:spLocks noEditPoints="1"/>
                </p:cNvSpPr>
                <p:nvPr/>
              </p:nvSpPr>
              <p:spPr bwMode="auto">
                <a:xfrm>
                  <a:off x="3120665" y="2136569"/>
                  <a:ext cx="1004822" cy="1730218"/>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47" name="Freeform 46"/>
                <p:cNvSpPr>
                  <a:spLocks/>
                </p:cNvSpPr>
                <p:nvPr/>
              </p:nvSpPr>
              <p:spPr bwMode="auto">
                <a:xfrm>
                  <a:off x="5718667" y="3229623"/>
                  <a:ext cx="287891" cy="154218"/>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48" name="Freeform 47"/>
                <p:cNvSpPr>
                  <a:spLocks noEditPoints="1"/>
                </p:cNvSpPr>
                <p:nvPr/>
              </p:nvSpPr>
              <p:spPr bwMode="auto">
                <a:xfrm>
                  <a:off x="4522384" y="728315"/>
                  <a:ext cx="1830759" cy="1985894"/>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49" name="Freeform 48"/>
                <p:cNvSpPr>
                  <a:spLocks/>
                </p:cNvSpPr>
                <p:nvPr/>
              </p:nvSpPr>
              <p:spPr bwMode="auto">
                <a:xfrm>
                  <a:off x="6021930" y="731020"/>
                  <a:ext cx="19566" cy="31114"/>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0" name="Freeform 49"/>
                <p:cNvSpPr>
                  <a:spLocks/>
                </p:cNvSpPr>
                <p:nvPr/>
              </p:nvSpPr>
              <p:spPr bwMode="auto">
                <a:xfrm>
                  <a:off x="5834662" y="785133"/>
                  <a:ext cx="69878" cy="51406"/>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1" name="Freeform 50"/>
                <p:cNvSpPr>
                  <a:spLocks/>
                </p:cNvSpPr>
                <p:nvPr/>
              </p:nvSpPr>
              <p:spPr bwMode="auto">
                <a:xfrm>
                  <a:off x="5893357" y="828422"/>
                  <a:ext cx="22361" cy="31114"/>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2" name="Freeform 51"/>
                <p:cNvSpPr>
                  <a:spLocks/>
                </p:cNvSpPr>
                <p:nvPr/>
              </p:nvSpPr>
              <p:spPr bwMode="auto">
                <a:xfrm>
                  <a:off x="5924103" y="801366"/>
                  <a:ext cx="23757" cy="21645"/>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3" name="Freeform 52"/>
                <p:cNvSpPr>
                  <a:spLocks/>
                </p:cNvSpPr>
                <p:nvPr/>
              </p:nvSpPr>
              <p:spPr bwMode="auto">
                <a:xfrm>
                  <a:off x="5872394" y="862242"/>
                  <a:ext cx="23757" cy="12176"/>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4" name="Freeform 53"/>
                <p:cNvSpPr>
                  <a:spLocks/>
                </p:cNvSpPr>
                <p:nvPr/>
              </p:nvSpPr>
              <p:spPr bwMode="auto">
                <a:xfrm>
                  <a:off x="5774568" y="893354"/>
                  <a:ext cx="13976" cy="18940"/>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5" name="Freeform 54"/>
                <p:cNvSpPr>
                  <a:spLocks/>
                </p:cNvSpPr>
                <p:nvPr/>
              </p:nvSpPr>
              <p:spPr bwMode="auto">
                <a:xfrm>
                  <a:off x="5722858" y="879828"/>
                  <a:ext cx="19566" cy="29762"/>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6" name="Freeform 55"/>
                <p:cNvSpPr>
                  <a:spLocks/>
                </p:cNvSpPr>
                <p:nvPr/>
              </p:nvSpPr>
              <p:spPr bwMode="auto">
                <a:xfrm>
                  <a:off x="5678138" y="912294"/>
                  <a:ext cx="37733" cy="33819"/>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7" name="Freeform 56"/>
                <p:cNvSpPr>
                  <a:spLocks/>
                </p:cNvSpPr>
                <p:nvPr/>
              </p:nvSpPr>
              <p:spPr bwMode="auto">
                <a:xfrm>
                  <a:off x="5687920" y="878475"/>
                  <a:ext cx="16770" cy="21645"/>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8" name="Freeform 57"/>
                <p:cNvSpPr>
                  <a:spLocks/>
                </p:cNvSpPr>
                <p:nvPr/>
              </p:nvSpPr>
              <p:spPr bwMode="auto">
                <a:xfrm>
                  <a:off x="5632019" y="944761"/>
                  <a:ext cx="47516" cy="37878"/>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59" name="Freeform 58"/>
                <p:cNvSpPr>
                  <a:spLocks/>
                </p:cNvSpPr>
                <p:nvPr/>
              </p:nvSpPr>
              <p:spPr bwMode="auto">
                <a:xfrm>
                  <a:off x="5557952" y="997520"/>
                  <a:ext cx="61491" cy="70345"/>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0" name="Freeform 59"/>
                <p:cNvSpPr>
                  <a:spLocks/>
                </p:cNvSpPr>
                <p:nvPr/>
              </p:nvSpPr>
              <p:spPr bwMode="auto">
                <a:xfrm>
                  <a:off x="5472702" y="1025929"/>
                  <a:ext cx="58695" cy="52759"/>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1" name="Freeform 60"/>
                <p:cNvSpPr>
                  <a:spLocks/>
                </p:cNvSpPr>
                <p:nvPr/>
              </p:nvSpPr>
              <p:spPr bwMode="auto">
                <a:xfrm>
                  <a:off x="5409812" y="1093569"/>
                  <a:ext cx="29349" cy="28409"/>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2" name="Freeform 61"/>
                <p:cNvSpPr>
                  <a:spLocks/>
                </p:cNvSpPr>
                <p:nvPr/>
              </p:nvSpPr>
              <p:spPr bwMode="auto">
                <a:xfrm>
                  <a:off x="5434969" y="1078688"/>
                  <a:ext cx="23757" cy="52759"/>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3" name="Freeform 62"/>
                <p:cNvSpPr>
                  <a:spLocks/>
                </p:cNvSpPr>
                <p:nvPr/>
              </p:nvSpPr>
              <p:spPr bwMode="auto">
                <a:xfrm>
                  <a:off x="5448943" y="1089510"/>
                  <a:ext cx="82454" cy="77109"/>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4" name="Freeform 63"/>
                <p:cNvSpPr>
                  <a:spLocks/>
                </p:cNvSpPr>
                <p:nvPr/>
              </p:nvSpPr>
              <p:spPr bwMode="auto">
                <a:xfrm>
                  <a:off x="5400031" y="1159856"/>
                  <a:ext cx="40529" cy="36526"/>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5" name="Freeform 64"/>
                <p:cNvSpPr>
                  <a:spLocks/>
                </p:cNvSpPr>
                <p:nvPr/>
              </p:nvSpPr>
              <p:spPr bwMode="auto">
                <a:xfrm>
                  <a:off x="5341334" y="1174737"/>
                  <a:ext cx="41927" cy="33819"/>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6" name="Freeform 65"/>
                <p:cNvSpPr>
                  <a:spLocks/>
                </p:cNvSpPr>
                <p:nvPr/>
              </p:nvSpPr>
              <p:spPr bwMode="auto">
                <a:xfrm>
                  <a:off x="5298010" y="1201791"/>
                  <a:ext cx="23757" cy="36526"/>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7" name="Freeform 66"/>
                <p:cNvSpPr>
                  <a:spLocks/>
                </p:cNvSpPr>
                <p:nvPr/>
              </p:nvSpPr>
              <p:spPr bwMode="auto">
                <a:xfrm>
                  <a:off x="5236520" y="1479113"/>
                  <a:ext cx="20964" cy="25703"/>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8" name="Freeform 67"/>
                <p:cNvSpPr>
                  <a:spLocks/>
                </p:cNvSpPr>
                <p:nvPr/>
              </p:nvSpPr>
              <p:spPr bwMode="auto">
                <a:xfrm>
                  <a:off x="4894125" y="1853836"/>
                  <a:ext cx="51708" cy="29762"/>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69" name="Freeform 68"/>
                <p:cNvSpPr>
                  <a:spLocks/>
                </p:cNvSpPr>
                <p:nvPr/>
              </p:nvSpPr>
              <p:spPr bwMode="auto">
                <a:xfrm>
                  <a:off x="4896920" y="1826779"/>
                  <a:ext cx="34940" cy="14881"/>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0" name="Freeform 69"/>
                <p:cNvSpPr>
                  <a:spLocks/>
                </p:cNvSpPr>
                <p:nvPr/>
              </p:nvSpPr>
              <p:spPr bwMode="auto">
                <a:xfrm>
                  <a:off x="4864777" y="1883597"/>
                  <a:ext cx="23757" cy="18940"/>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1" name="Freeform 70"/>
                <p:cNvSpPr>
                  <a:spLocks/>
                </p:cNvSpPr>
                <p:nvPr/>
              </p:nvSpPr>
              <p:spPr bwMode="auto">
                <a:xfrm>
                  <a:off x="4576887" y="2261026"/>
                  <a:ext cx="40529" cy="48700"/>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2" name="Freeform 71"/>
                <p:cNvSpPr>
                  <a:spLocks/>
                </p:cNvSpPr>
                <p:nvPr/>
              </p:nvSpPr>
              <p:spPr bwMode="auto">
                <a:xfrm>
                  <a:off x="4572694" y="2373307"/>
                  <a:ext cx="13976" cy="2299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3" name="Freeform 72"/>
                <p:cNvSpPr>
                  <a:spLocks/>
                </p:cNvSpPr>
                <p:nvPr/>
              </p:nvSpPr>
              <p:spPr bwMode="auto">
                <a:xfrm>
                  <a:off x="4548937" y="2386834"/>
                  <a:ext cx="16770" cy="2299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4" name="Freeform 73"/>
                <p:cNvSpPr>
                  <a:spLocks/>
                </p:cNvSpPr>
                <p:nvPr/>
              </p:nvSpPr>
              <p:spPr bwMode="auto">
                <a:xfrm>
                  <a:off x="4527973" y="2400362"/>
                  <a:ext cx="13976" cy="18940"/>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5" name="Freeform 74"/>
                <p:cNvSpPr>
                  <a:spLocks/>
                </p:cNvSpPr>
                <p:nvPr/>
              </p:nvSpPr>
              <p:spPr bwMode="auto">
                <a:xfrm>
                  <a:off x="4522384" y="2481530"/>
                  <a:ext cx="12579" cy="28409"/>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6" name="Freeform 75"/>
                <p:cNvSpPr>
                  <a:spLocks/>
                </p:cNvSpPr>
                <p:nvPr/>
              </p:nvSpPr>
              <p:spPr bwMode="auto">
                <a:xfrm>
                  <a:off x="4537757" y="728315"/>
                  <a:ext cx="1815387" cy="1985894"/>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77" name="Freeform 76"/>
                <p:cNvSpPr>
                  <a:spLocks noEditPoints="1"/>
                </p:cNvSpPr>
                <p:nvPr/>
              </p:nvSpPr>
              <p:spPr bwMode="auto">
                <a:xfrm>
                  <a:off x="5004530" y="1065159"/>
                  <a:ext cx="1002028" cy="2137406"/>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8" name="Freeform 77"/>
                <p:cNvSpPr>
                  <a:spLocks/>
                </p:cNvSpPr>
                <p:nvPr/>
              </p:nvSpPr>
              <p:spPr bwMode="auto">
                <a:xfrm>
                  <a:off x="5022698" y="2720974"/>
                  <a:ext cx="25155" cy="2299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79" name="Freeform 78"/>
                <p:cNvSpPr>
                  <a:spLocks/>
                </p:cNvSpPr>
                <p:nvPr/>
              </p:nvSpPr>
              <p:spPr bwMode="auto">
                <a:xfrm>
                  <a:off x="5416799" y="2892779"/>
                  <a:ext cx="74069" cy="182627"/>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80" name="Freeform 79"/>
                <p:cNvSpPr>
                  <a:spLocks/>
                </p:cNvSpPr>
                <p:nvPr/>
              </p:nvSpPr>
              <p:spPr bwMode="auto">
                <a:xfrm>
                  <a:off x="5576118" y="2800787"/>
                  <a:ext cx="93635" cy="171805"/>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81" name="Freeform 80"/>
                <p:cNvSpPr>
                  <a:spLocks/>
                </p:cNvSpPr>
                <p:nvPr/>
              </p:nvSpPr>
              <p:spPr bwMode="auto">
                <a:xfrm>
                  <a:off x="5713077" y="2419300"/>
                  <a:ext cx="57299" cy="6899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82" name="Freeform 81"/>
                <p:cNvSpPr>
                  <a:spLocks/>
                </p:cNvSpPr>
                <p:nvPr/>
              </p:nvSpPr>
              <p:spPr bwMode="auto">
                <a:xfrm>
                  <a:off x="4815864" y="3124105"/>
                  <a:ext cx="82454" cy="89283"/>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83" name="Freeform 82"/>
                <p:cNvSpPr>
                  <a:spLocks/>
                </p:cNvSpPr>
                <p:nvPr/>
              </p:nvSpPr>
              <p:spPr bwMode="auto">
                <a:xfrm>
                  <a:off x="4920678" y="3060523"/>
                  <a:ext cx="146740" cy="183979"/>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84" name="Freeform 83"/>
                <p:cNvSpPr>
                  <a:spLocks/>
                </p:cNvSpPr>
                <p:nvPr/>
              </p:nvSpPr>
              <p:spPr bwMode="auto">
                <a:xfrm>
                  <a:off x="4891331" y="3078110"/>
                  <a:ext cx="13976" cy="2299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85" name="Freeform 84"/>
                <p:cNvSpPr>
                  <a:spLocks/>
                </p:cNvSpPr>
                <p:nvPr/>
              </p:nvSpPr>
              <p:spPr bwMode="auto">
                <a:xfrm>
                  <a:off x="4796299" y="3201214"/>
                  <a:ext cx="27951" cy="36526"/>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86" name="Freeform 85"/>
                <p:cNvSpPr>
                  <a:spLocks/>
                </p:cNvSpPr>
                <p:nvPr/>
              </p:nvSpPr>
              <p:spPr bwMode="auto">
                <a:xfrm>
                  <a:off x="4880150" y="3209330"/>
                  <a:ext cx="32142" cy="56818"/>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87" name="Freeform 86"/>
                <p:cNvSpPr>
                  <a:spLocks/>
                </p:cNvSpPr>
                <p:nvPr/>
              </p:nvSpPr>
              <p:spPr bwMode="auto">
                <a:xfrm>
                  <a:off x="4912295" y="3243150"/>
                  <a:ext cx="71274" cy="47348"/>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88" name="Freeform 87"/>
                <p:cNvSpPr>
                  <a:spLocks/>
                </p:cNvSpPr>
                <p:nvPr/>
              </p:nvSpPr>
              <p:spPr bwMode="auto">
                <a:xfrm>
                  <a:off x="4991951" y="3241797"/>
                  <a:ext cx="75467" cy="55466"/>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89" name="Freeform 88"/>
                <p:cNvSpPr>
                  <a:spLocks/>
                </p:cNvSpPr>
                <p:nvPr/>
              </p:nvSpPr>
              <p:spPr bwMode="auto">
                <a:xfrm>
                  <a:off x="4943039" y="2861663"/>
                  <a:ext cx="37733" cy="21645"/>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90" name="Freeform 89"/>
                <p:cNvSpPr>
                  <a:spLocks/>
                </p:cNvSpPr>
                <p:nvPr/>
              </p:nvSpPr>
              <p:spPr bwMode="auto">
                <a:xfrm>
                  <a:off x="5260278" y="3226916"/>
                  <a:ext cx="36336" cy="39231"/>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91" name="Freeform 90"/>
                <p:cNvSpPr>
                  <a:spLocks noEditPoints="1"/>
                </p:cNvSpPr>
                <p:nvPr/>
              </p:nvSpPr>
              <p:spPr bwMode="auto">
                <a:xfrm>
                  <a:off x="5907333" y="2535641"/>
                  <a:ext cx="514290" cy="315202"/>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92" name="Freeform 91"/>
                <p:cNvSpPr>
                  <a:spLocks/>
                </p:cNvSpPr>
                <p:nvPr/>
              </p:nvSpPr>
              <p:spPr bwMode="auto">
                <a:xfrm>
                  <a:off x="5928295" y="2635748"/>
                  <a:ext cx="64286" cy="4599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93" name="Freeform 92"/>
                <p:cNvSpPr>
                  <a:spLocks/>
                </p:cNvSpPr>
                <p:nvPr/>
              </p:nvSpPr>
              <p:spPr bwMode="auto">
                <a:xfrm>
                  <a:off x="5907333" y="2703388"/>
                  <a:ext cx="113201" cy="109575"/>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94" name="Freeform 93"/>
                <p:cNvSpPr>
                  <a:spLocks/>
                </p:cNvSpPr>
                <p:nvPr/>
              </p:nvSpPr>
              <p:spPr bwMode="auto">
                <a:xfrm>
                  <a:off x="5836058" y="3040232"/>
                  <a:ext cx="514290" cy="389603"/>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95" name="Freeform 68"/>
                <p:cNvSpPr>
                  <a:spLocks noEditPoints="1"/>
                </p:cNvSpPr>
                <p:nvPr/>
              </p:nvSpPr>
              <p:spPr bwMode="auto">
                <a:xfrm>
                  <a:off x="5179220" y="3308085"/>
                  <a:ext cx="995039" cy="900958"/>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96" name="Freeform 69"/>
                <p:cNvSpPr>
                  <a:spLocks/>
                </p:cNvSpPr>
                <p:nvPr/>
              </p:nvSpPr>
              <p:spPr bwMode="auto">
                <a:xfrm>
                  <a:off x="5191799" y="3421719"/>
                  <a:ext cx="18168" cy="24350"/>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97" name="Freeform 70"/>
                <p:cNvSpPr>
                  <a:spLocks/>
                </p:cNvSpPr>
                <p:nvPr/>
              </p:nvSpPr>
              <p:spPr bwMode="auto">
                <a:xfrm>
                  <a:off x="5179220" y="3308085"/>
                  <a:ext cx="995039" cy="900958"/>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98" name="Freeform 72"/>
                <p:cNvSpPr>
                  <a:spLocks/>
                </p:cNvSpPr>
                <p:nvPr/>
              </p:nvSpPr>
              <p:spPr bwMode="auto">
                <a:xfrm>
                  <a:off x="5165246" y="3382488"/>
                  <a:ext cx="32142" cy="55466"/>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99" name="Freeform 73"/>
                <p:cNvSpPr>
                  <a:spLocks/>
                </p:cNvSpPr>
                <p:nvPr/>
              </p:nvSpPr>
              <p:spPr bwMode="auto">
                <a:xfrm>
                  <a:off x="5110742" y="3305378"/>
                  <a:ext cx="57299" cy="67640"/>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0" name="Freeform 81"/>
                <p:cNvSpPr>
                  <a:spLocks/>
                </p:cNvSpPr>
                <p:nvPr/>
              </p:nvSpPr>
              <p:spPr bwMode="auto">
                <a:xfrm>
                  <a:off x="6037302" y="4940901"/>
                  <a:ext cx="744883" cy="474830"/>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1" name="Freeform 84"/>
                <p:cNvSpPr>
                  <a:spLocks/>
                </p:cNvSpPr>
                <p:nvPr/>
              </p:nvSpPr>
              <p:spPr bwMode="auto">
                <a:xfrm>
                  <a:off x="5706088" y="5676818"/>
                  <a:ext cx="65684" cy="59523"/>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2" name="Freeform 85"/>
                <p:cNvSpPr>
                  <a:spLocks/>
                </p:cNvSpPr>
                <p:nvPr/>
              </p:nvSpPr>
              <p:spPr bwMode="auto">
                <a:xfrm>
                  <a:off x="5822083" y="5829683"/>
                  <a:ext cx="25155" cy="33819"/>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3" name="Freeform 86"/>
                <p:cNvSpPr>
                  <a:spLocks/>
                </p:cNvSpPr>
                <p:nvPr/>
              </p:nvSpPr>
              <p:spPr bwMode="auto">
                <a:xfrm>
                  <a:off x="5843047" y="5885147"/>
                  <a:ext cx="18168" cy="25703"/>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4" name="Freeform 87"/>
                <p:cNvSpPr>
                  <a:spLocks/>
                </p:cNvSpPr>
                <p:nvPr/>
              </p:nvSpPr>
              <p:spPr bwMode="auto">
                <a:xfrm>
                  <a:off x="5809505" y="5893264"/>
                  <a:ext cx="44720" cy="51406"/>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5" name="Freeform 88"/>
                <p:cNvSpPr>
                  <a:spLocks/>
                </p:cNvSpPr>
                <p:nvPr/>
              </p:nvSpPr>
              <p:spPr bwMode="auto">
                <a:xfrm>
                  <a:off x="5837456" y="5971727"/>
                  <a:ext cx="40529" cy="35173"/>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6" name="Freeform 93"/>
                <p:cNvSpPr>
                  <a:spLocks/>
                </p:cNvSpPr>
                <p:nvPr/>
              </p:nvSpPr>
              <p:spPr bwMode="auto">
                <a:xfrm>
                  <a:off x="6311216" y="5498248"/>
                  <a:ext cx="32142" cy="31114"/>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7" name="Freeform 94"/>
                <p:cNvSpPr>
                  <a:spLocks/>
                </p:cNvSpPr>
                <p:nvPr/>
              </p:nvSpPr>
              <p:spPr bwMode="auto">
                <a:xfrm>
                  <a:off x="6435597" y="5533421"/>
                  <a:ext cx="22361" cy="14881"/>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8" name="Freeform 95"/>
                <p:cNvSpPr>
                  <a:spLocks/>
                </p:cNvSpPr>
                <p:nvPr/>
              </p:nvSpPr>
              <p:spPr bwMode="auto">
                <a:xfrm>
                  <a:off x="6383889" y="5613238"/>
                  <a:ext cx="39131" cy="40583"/>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09" name="Freeform 98"/>
                <p:cNvSpPr>
                  <a:spLocks/>
                </p:cNvSpPr>
                <p:nvPr/>
              </p:nvSpPr>
              <p:spPr bwMode="auto">
                <a:xfrm>
                  <a:off x="6125346" y="5787746"/>
                  <a:ext cx="218014" cy="160983"/>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0" name="Freeform 99"/>
                <p:cNvSpPr>
                  <a:spLocks/>
                </p:cNvSpPr>
                <p:nvPr/>
              </p:nvSpPr>
              <p:spPr bwMode="auto">
                <a:xfrm>
                  <a:off x="6355938" y="5944670"/>
                  <a:ext cx="32142" cy="25703"/>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1" name="Freeform 100"/>
                <p:cNvSpPr>
                  <a:spLocks/>
                </p:cNvSpPr>
                <p:nvPr/>
              </p:nvSpPr>
              <p:spPr bwMode="auto">
                <a:xfrm>
                  <a:off x="6399262" y="5982548"/>
                  <a:ext cx="27951" cy="18940"/>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2" name="Freeform 108"/>
                <p:cNvSpPr>
                  <a:spLocks/>
                </p:cNvSpPr>
                <p:nvPr/>
              </p:nvSpPr>
              <p:spPr bwMode="auto">
                <a:xfrm>
                  <a:off x="6330782" y="6128649"/>
                  <a:ext cx="25155" cy="24350"/>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3" name="Freeform 109"/>
                <p:cNvSpPr>
                  <a:spLocks/>
                </p:cNvSpPr>
                <p:nvPr/>
              </p:nvSpPr>
              <p:spPr bwMode="auto">
                <a:xfrm>
                  <a:off x="6428610" y="6073185"/>
                  <a:ext cx="11181" cy="16233"/>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4" name="Freeform 110"/>
                <p:cNvSpPr>
                  <a:spLocks/>
                </p:cNvSpPr>
                <p:nvPr/>
              </p:nvSpPr>
              <p:spPr bwMode="auto">
                <a:xfrm>
                  <a:off x="5752207" y="5311564"/>
                  <a:ext cx="814758" cy="894194"/>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5" name="Freeform 112"/>
                <p:cNvSpPr>
                  <a:spLocks/>
                </p:cNvSpPr>
                <p:nvPr/>
              </p:nvSpPr>
              <p:spPr bwMode="auto">
                <a:xfrm>
                  <a:off x="6494294" y="5253395"/>
                  <a:ext cx="370345" cy="340904"/>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6" name="Freeform 113"/>
                <p:cNvSpPr>
                  <a:spLocks/>
                </p:cNvSpPr>
                <p:nvPr/>
              </p:nvSpPr>
              <p:spPr bwMode="auto">
                <a:xfrm>
                  <a:off x="6460754" y="5567242"/>
                  <a:ext cx="33542" cy="20292"/>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7" name="Freeform 115"/>
                <p:cNvSpPr>
                  <a:spLocks/>
                </p:cNvSpPr>
                <p:nvPr/>
              </p:nvSpPr>
              <p:spPr bwMode="auto">
                <a:xfrm>
                  <a:off x="5616648" y="4658168"/>
                  <a:ext cx="486339" cy="62363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8" name="Freeform 117"/>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9" name="Freeform 118"/>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0" name="Freeform 119"/>
                <p:cNvSpPr>
                  <a:spLocks/>
                </p:cNvSpPr>
                <p:nvPr/>
              </p:nvSpPr>
              <p:spPr bwMode="auto">
                <a:xfrm>
                  <a:off x="5822083" y="5264217"/>
                  <a:ext cx="289289" cy="252972"/>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1" name="Freeform 121"/>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2" name="Freeform 122"/>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3" name="Freeform 123"/>
                <p:cNvSpPr>
                  <a:spLocks/>
                </p:cNvSpPr>
                <p:nvPr/>
              </p:nvSpPr>
              <p:spPr bwMode="auto">
                <a:xfrm>
                  <a:off x="5567733" y="5078885"/>
                  <a:ext cx="234785" cy="266500"/>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4" name="Freeform 125"/>
                <p:cNvSpPr>
                  <a:spLocks/>
                </p:cNvSpPr>
                <p:nvPr/>
              </p:nvSpPr>
              <p:spPr bwMode="auto">
                <a:xfrm>
                  <a:off x="5257483" y="4808326"/>
                  <a:ext cx="440221" cy="424775"/>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5" name="Freeform 127"/>
                <p:cNvSpPr>
                  <a:spLocks noEditPoints="1"/>
                </p:cNvSpPr>
                <p:nvPr/>
              </p:nvSpPr>
              <p:spPr bwMode="auto">
                <a:xfrm>
                  <a:off x="5004530" y="4587823"/>
                  <a:ext cx="672210" cy="672337"/>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6" name="Freeform 128"/>
                <p:cNvSpPr>
                  <a:spLocks/>
                </p:cNvSpPr>
                <p:nvPr/>
              </p:nvSpPr>
              <p:spPr bwMode="auto">
                <a:xfrm>
                  <a:off x="5096766" y="4842147"/>
                  <a:ext cx="19566" cy="44643"/>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7" name="Freeform 129"/>
                <p:cNvSpPr>
                  <a:spLocks/>
                </p:cNvSpPr>
                <p:nvPr/>
              </p:nvSpPr>
              <p:spPr bwMode="auto">
                <a:xfrm>
                  <a:off x="5116332" y="4813738"/>
                  <a:ext cx="27951" cy="31114"/>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8" name="Freeform 130"/>
                <p:cNvSpPr>
                  <a:spLocks/>
                </p:cNvSpPr>
                <p:nvPr/>
              </p:nvSpPr>
              <p:spPr bwMode="auto">
                <a:xfrm>
                  <a:off x="5147078" y="4905728"/>
                  <a:ext cx="40529" cy="48700"/>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29" name="Freeform 131"/>
                <p:cNvSpPr>
                  <a:spLocks/>
                </p:cNvSpPr>
                <p:nvPr/>
              </p:nvSpPr>
              <p:spPr bwMode="auto">
                <a:xfrm>
                  <a:off x="5084190" y="4886789"/>
                  <a:ext cx="26555" cy="39231"/>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0" name="Freeform 132"/>
                <p:cNvSpPr>
                  <a:spLocks/>
                </p:cNvSpPr>
                <p:nvPr/>
              </p:nvSpPr>
              <p:spPr bwMode="auto">
                <a:xfrm>
                  <a:off x="5149874" y="4982838"/>
                  <a:ext cx="26555" cy="4193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1" name="Freeform 133"/>
                <p:cNvSpPr>
                  <a:spLocks/>
                </p:cNvSpPr>
                <p:nvPr/>
              </p:nvSpPr>
              <p:spPr bwMode="auto">
                <a:xfrm>
                  <a:off x="5177824" y="4990953"/>
                  <a:ext cx="33542" cy="32467"/>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2" name="Freeform 134"/>
                <p:cNvSpPr>
                  <a:spLocks/>
                </p:cNvSpPr>
                <p:nvPr/>
              </p:nvSpPr>
              <p:spPr bwMode="auto">
                <a:xfrm>
                  <a:off x="5237917" y="5059947"/>
                  <a:ext cx="15374" cy="12176"/>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3" name="Freeform 135"/>
                <p:cNvSpPr>
                  <a:spLocks/>
                </p:cNvSpPr>
                <p:nvPr/>
              </p:nvSpPr>
              <p:spPr bwMode="auto">
                <a:xfrm>
                  <a:off x="5335743" y="5111351"/>
                  <a:ext cx="43323" cy="20292"/>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4" name="Freeform 136"/>
                <p:cNvSpPr>
                  <a:spLocks/>
                </p:cNvSpPr>
                <p:nvPr/>
              </p:nvSpPr>
              <p:spPr bwMode="auto">
                <a:xfrm>
                  <a:off x="5328756" y="5137056"/>
                  <a:ext cx="75467" cy="20292"/>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5" name="Freeform 137"/>
                <p:cNvSpPr>
                  <a:spLocks/>
                </p:cNvSpPr>
                <p:nvPr/>
              </p:nvSpPr>
              <p:spPr bwMode="auto">
                <a:xfrm>
                  <a:off x="5359503" y="5172228"/>
                  <a:ext cx="50312" cy="17588"/>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6" name="Freeform 138"/>
                <p:cNvSpPr>
                  <a:spLocks/>
                </p:cNvSpPr>
                <p:nvPr/>
              </p:nvSpPr>
              <p:spPr bwMode="auto">
                <a:xfrm>
                  <a:off x="5430775" y="5206048"/>
                  <a:ext cx="51708" cy="18940"/>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7" name="Freeform 139"/>
                <p:cNvSpPr>
                  <a:spLocks/>
                </p:cNvSpPr>
                <p:nvPr/>
              </p:nvSpPr>
              <p:spPr bwMode="auto">
                <a:xfrm>
                  <a:off x="5411210" y="5161406"/>
                  <a:ext cx="68478" cy="36526"/>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8" name="Freeform 140"/>
                <p:cNvSpPr>
                  <a:spLocks/>
                </p:cNvSpPr>
                <p:nvPr/>
              </p:nvSpPr>
              <p:spPr bwMode="auto">
                <a:xfrm>
                  <a:off x="5478292" y="5180344"/>
                  <a:ext cx="95032" cy="79814"/>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39" name="Freeform 142"/>
                <p:cNvSpPr>
                  <a:spLocks/>
                </p:cNvSpPr>
                <p:nvPr/>
              </p:nvSpPr>
              <p:spPr bwMode="auto">
                <a:xfrm>
                  <a:off x="4950026" y="3880315"/>
                  <a:ext cx="684788" cy="384192"/>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40" name="Freeform 144"/>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1" name="Freeform 145"/>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42" name="Freeform 146"/>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3" name="Freeform 147"/>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4" name="Freeform 148"/>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5" name="Freeform 149"/>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6" name="Freeform 150"/>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7" name="Freeform 151"/>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8" name="Freeform 152"/>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49" name="Freeform 153"/>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0" name="Freeform 158"/>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1" name="Freeform 159"/>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2" name="Freeform 160"/>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3" name="Freeform 161"/>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4" name="Freeform 183"/>
                <p:cNvSpPr>
                  <a:spLocks noEditPoints="1"/>
                </p:cNvSpPr>
                <p:nvPr/>
              </p:nvSpPr>
              <p:spPr bwMode="auto">
                <a:xfrm>
                  <a:off x="4230302" y="4470129"/>
                  <a:ext cx="1336037" cy="1673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55" name="Freeform 184"/>
                <p:cNvSpPr>
                  <a:spLocks/>
                </p:cNvSpPr>
                <p:nvPr/>
              </p:nvSpPr>
              <p:spPr bwMode="auto">
                <a:xfrm>
                  <a:off x="4713845" y="6074537"/>
                  <a:ext cx="18168" cy="17588"/>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6" name="Freeform 188"/>
                <p:cNvSpPr>
                  <a:spLocks/>
                </p:cNvSpPr>
                <p:nvPr/>
              </p:nvSpPr>
              <p:spPr bwMode="auto">
                <a:xfrm>
                  <a:off x="4848007" y="4973367"/>
                  <a:ext cx="29349" cy="28409"/>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57" name="Freeform 201"/>
                <p:cNvSpPr>
                  <a:spLocks/>
                </p:cNvSpPr>
                <p:nvPr/>
              </p:nvSpPr>
              <p:spPr bwMode="auto">
                <a:xfrm>
                  <a:off x="3165384" y="2771027"/>
                  <a:ext cx="222207" cy="239444"/>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grpSp>
              <p:nvGrpSpPr>
                <p:cNvPr id="158" name="Group 157"/>
                <p:cNvGrpSpPr/>
                <p:nvPr/>
              </p:nvGrpSpPr>
              <p:grpSpPr>
                <a:xfrm>
                  <a:off x="3362436" y="2344899"/>
                  <a:ext cx="504507" cy="715625"/>
                  <a:chOff x="3534931" y="1977469"/>
                  <a:chExt cx="466948" cy="662349"/>
                </a:xfrm>
              </p:grpSpPr>
              <p:sp>
                <p:nvSpPr>
                  <p:cNvPr id="181" name="Freeform 197"/>
                  <p:cNvSpPr>
                    <a:spLocks/>
                  </p:cNvSpPr>
                  <p:nvPr/>
                </p:nvSpPr>
                <p:spPr bwMode="auto">
                  <a:xfrm>
                    <a:off x="3957901" y="1977469"/>
                    <a:ext cx="43978" cy="42570"/>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2" name="Freeform 199"/>
                  <p:cNvSpPr>
                    <a:spLocks/>
                  </p:cNvSpPr>
                  <p:nvPr/>
                </p:nvSpPr>
                <p:spPr bwMode="auto">
                  <a:xfrm>
                    <a:off x="3943672" y="2008770"/>
                    <a:ext cx="19403" cy="16278"/>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3" name="Freeform 202"/>
                  <p:cNvSpPr>
                    <a:spLocks/>
                  </p:cNvSpPr>
                  <p:nvPr/>
                </p:nvSpPr>
                <p:spPr bwMode="auto">
                  <a:xfrm>
                    <a:off x="3599606" y="2598499"/>
                    <a:ext cx="50447" cy="4131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4" name="Freeform 203"/>
                  <p:cNvSpPr>
                    <a:spLocks/>
                  </p:cNvSpPr>
                  <p:nvPr/>
                </p:nvSpPr>
                <p:spPr bwMode="auto">
                  <a:xfrm>
                    <a:off x="3607366" y="1987485"/>
                    <a:ext cx="109946" cy="85141"/>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5" name="Freeform 204"/>
                  <p:cNvSpPr>
                    <a:spLocks/>
                  </p:cNvSpPr>
                  <p:nvPr/>
                </p:nvSpPr>
                <p:spPr bwMode="auto">
                  <a:xfrm>
                    <a:off x="3567269" y="2068869"/>
                    <a:ext cx="29750" cy="21286"/>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6" name="Freeform 206"/>
                  <p:cNvSpPr>
                    <a:spLocks/>
                  </p:cNvSpPr>
                  <p:nvPr/>
                </p:nvSpPr>
                <p:spPr bwMode="auto">
                  <a:xfrm>
                    <a:off x="3560801" y="2096415"/>
                    <a:ext cx="21989" cy="15025"/>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7" name="Freeform 207"/>
                  <p:cNvSpPr>
                    <a:spLocks/>
                  </p:cNvSpPr>
                  <p:nvPr/>
                </p:nvSpPr>
                <p:spPr bwMode="auto">
                  <a:xfrm>
                    <a:off x="3550453" y="2117701"/>
                    <a:ext cx="14229" cy="30050"/>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8" name="Freeform 208"/>
                  <p:cNvSpPr>
                    <a:spLocks/>
                  </p:cNvSpPr>
                  <p:nvPr/>
                </p:nvSpPr>
                <p:spPr bwMode="auto">
                  <a:xfrm>
                    <a:off x="3616421" y="2093911"/>
                    <a:ext cx="65968" cy="101418"/>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9" name="Freeform 209"/>
                  <p:cNvSpPr>
                    <a:spLocks/>
                  </p:cNvSpPr>
                  <p:nvPr/>
                </p:nvSpPr>
                <p:spPr bwMode="auto">
                  <a:xfrm>
                    <a:off x="3582790" y="2235396"/>
                    <a:ext cx="56913" cy="60100"/>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90" name="Freeform 210"/>
                  <p:cNvSpPr>
                    <a:spLocks/>
                  </p:cNvSpPr>
                  <p:nvPr/>
                </p:nvSpPr>
                <p:spPr bwMode="auto">
                  <a:xfrm>
                    <a:off x="3534931" y="2338066"/>
                    <a:ext cx="41391" cy="4131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91" name="Freeform 211"/>
                  <p:cNvSpPr>
                    <a:spLocks/>
                  </p:cNvSpPr>
                  <p:nvPr/>
                </p:nvSpPr>
                <p:spPr bwMode="auto">
                  <a:xfrm>
                    <a:off x="3585378" y="2325546"/>
                    <a:ext cx="31044" cy="36310"/>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92" name="Freeform 212"/>
                  <p:cNvSpPr>
                    <a:spLocks/>
                  </p:cNvSpPr>
                  <p:nvPr/>
                </p:nvSpPr>
                <p:spPr bwMode="auto">
                  <a:xfrm>
                    <a:off x="3577617" y="2340571"/>
                    <a:ext cx="62087" cy="92654"/>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93" name="Freeform 213"/>
                  <p:cNvSpPr>
                    <a:spLocks/>
                  </p:cNvSpPr>
                  <p:nvPr/>
                </p:nvSpPr>
                <p:spPr bwMode="auto">
                  <a:xfrm>
                    <a:off x="3628062" y="2395662"/>
                    <a:ext cx="11642" cy="3255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94" name="Freeform 214"/>
                  <p:cNvSpPr>
                    <a:spLocks/>
                  </p:cNvSpPr>
                  <p:nvPr/>
                </p:nvSpPr>
                <p:spPr bwMode="auto">
                  <a:xfrm>
                    <a:off x="3647465" y="2338066"/>
                    <a:ext cx="32338" cy="37562"/>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grpSp>
            <p:sp>
              <p:nvSpPr>
                <p:cNvPr id="159" name="Freeform 217"/>
                <p:cNvSpPr>
                  <a:spLocks/>
                </p:cNvSpPr>
                <p:nvPr/>
              </p:nvSpPr>
              <p:spPr bwMode="auto">
                <a:xfrm>
                  <a:off x="3387591" y="3796440"/>
                  <a:ext cx="16770" cy="18940"/>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60" name="Freeform 224"/>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61" name="Freeform 225"/>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62" name="Freeform 229"/>
                <p:cNvSpPr>
                  <a:spLocks/>
                </p:cNvSpPr>
                <p:nvPr/>
              </p:nvSpPr>
              <p:spPr bwMode="auto">
                <a:xfrm>
                  <a:off x="3361038" y="4351085"/>
                  <a:ext cx="16770" cy="40583"/>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63" name="Freeform 230"/>
                <p:cNvSpPr>
                  <a:spLocks/>
                </p:cNvSpPr>
                <p:nvPr/>
              </p:nvSpPr>
              <p:spPr bwMode="auto">
                <a:xfrm>
                  <a:off x="3356846" y="4317266"/>
                  <a:ext cx="30746" cy="17588"/>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grpSp>
              <p:nvGrpSpPr>
                <p:cNvPr id="164" name="Group 163"/>
                <p:cNvGrpSpPr/>
                <p:nvPr/>
              </p:nvGrpSpPr>
              <p:grpSpPr>
                <a:xfrm>
                  <a:off x="2276558" y="1065159"/>
                  <a:ext cx="3730000" cy="4895744"/>
                  <a:chOff x="2529894" y="793003"/>
                  <a:chExt cx="3452310" cy="4531267"/>
                </a:xfrm>
              </p:grpSpPr>
              <p:sp>
                <p:nvSpPr>
                  <p:cNvPr id="173" name="Freeform 172"/>
                  <p:cNvSpPr>
                    <a:spLocks/>
                  </p:cNvSpPr>
                  <p:nvPr/>
                </p:nvSpPr>
                <p:spPr bwMode="auto">
                  <a:xfrm>
                    <a:off x="4644008" y="2497460"/>
                    <a:ext cx="278099" cy="430715"/>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4" name="Freeform 173"/>
                  <p:cNvSpPr>
                    <a:spLocks/>
                  </p:cNvSpPr>
                  <p:nvPr/>
                </p:nvSpPr>
                <p:spPr bwMode="auto">
                  <a:xfrm>
                    <a:off x="5054775" y="793003"/>
                    <a:ext cx="927429" cy="197828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5" name="Freeform 71"/>
                  <p:cNvSpPr>
                    <a:spLocks noEditPoints="1"/>
                  </p:cNvSpPr>
                  <p:nvPr/>
                </p:nvSpPr>
                <p:spPr bwMode="auto">
                  <a:xfrm>
                    <a:off x="4409326" y="2777545"/>
                    <a:ext cx="873102" cy="1128122"/>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6" name="Freeform 154"/>
                  <p:cNvSpPr>
                    <a:spLocks/>
                  </p:cNvSpPr>
                  <p:nvPr/>
                </p:nvSpPr>
                <p:spPr bwMode="auto">
                  <a:xfrm>
                    <a:off x="4278685" y="3802997"/>
                    <a:ext cx="483763" cy="286726"/>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7" name="Freeform 156"/>
                  <p:cNvSpPr>
                    <a:spLocks/>
                  </p:cNvSpPr>
                  <p:nvPr/>
                </p:nvSpPr>
                <p:spPr bwMode="auto">
                  <a:xfrm>
                    <a:off x="4184260" y="2974122"/>
                    <a:ext cx="407448" cy="360598"/>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8" name="Freeform 189"/>
                  <p:cNvSpPr>
                    <a:spLocks/>
                  </p:cNvSpPr>
                  <p:nvPr/>
                </p:nvSpPr>
                <p:spPr bwMode="auto">
                  <a:xfrm>
                    <a:off x="4338186" y="3944481"/>
                    <a:ext cx="1236571" cy="1379789"/>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9" name="Freeform 226"/>
                  <p:cNvSpPr>
                    <a:spLocks noEditPoints="1"/>
                  </p:cNvSpPr>
                  <p:nvPr/>
                </p:nvSpPr>
                <p:spPr bwMode="auto">
                  <a:xfrm>
                    <a:off x="3268474" y="3228294"/>
                    <a:ext cx="1324527" cy="1522526"/>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0" name="Freeform 234"/>
                  <p:cNvSpPr>
                    <a:spLocks noEditPoints="1"/>
                  </p:cNvSpPr>
                  <p:nvPr/>
                </p:nvSpPr>
                <p:spPr bwMode="auto">
                  <a:xfrm>
                    <a:off x="2529894" y="3938221"/>
                    <a:ext cx="1439648" cy="1190725"/>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grpSp>
            <p:sp>
              <p:nvSpPr>
                <p:cNvPr id="165" name="Freeform 235"/>
                <p:cNvSpPr>
                  <a:spLocks/>
                </p:cNvSpPr>
                <p:nvPr/>
              </p:nvSpPr>
              <p:spPr bwMode="auto">
                <a:xfrm>
                  <a:off x="3429517" y="5569948"/>
                  <a:ext cx="23757" cy="18940"/>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66" name="Freeform 236"/>
                <p:cNvSpPr>
                  <a:spLocks/>
                </p:cNvSpPr>
                <p:nvPr/>
              </p:nvSpPr>
              <p:spPr bwMode="auto">
                <a:xfrm>
                  <a:off x="3404362" y="5495544"/>
                  <a:ext cx="64286" cy="51406"/>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67" name="Freeform 237"/>
                <p:cNvSpPr>
                  <a:spLocks/>
                </p:cNvSpPr>
                <p:nvPr/>
              </p:nvSpPr>
              <p:spPr bwMode="auto">
                <a:xfrm>
                  <a:off x="3567873" y="5426553"/>
                  <a:ext cx="139753" cy="93343"/>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68" name="Freeform 238"/>
                <p:cNvSpPr>
                  <a:spLocks/>
                </p:cNvSpPr>
                <p:nvPr/>
              </p:nvSpPr>
              <p:spPr bwMode="auto">
                <a:xfrm>
                  <a:off x="3757936" y="5418435"/>
                  <a:ext cx="74069" cy="56818"/>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69" name="Freeform 240"/>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70" name="Freeform 241"/>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71" name="Freeform 242"/>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72" name="Freeform 243"/>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grpSp>
          <p:grpSp>
            <p:nvGrpSpPr>
              <p:cNvPr id="9" name="Group 8"/>
              <p:cNvGrpSpPr/>
              <p:nvPr/>
            </p:nvGrpSpPr>
            <p:grpSpPr>
              <a:xfrm>
                <a:off x="1211587" y="2464578"/>
                <a:ext cx="3448481" cy="3846481"/>
                <a:chOff x="1211587" y="2464578"/>
                <a:chExt cx="3448481" cy="3846481"/>
              </a:xfrm>
            </p:grpSpPr>
            <p:sp>
              <p:nvSpPr>
                <p:cNvPr id="10" name="Freeform 89"/>
                <p:cNvSpPr>
                  <a:spLocks/>
                </p:cNvSpPr>
                <p:nvPr/>
              </p:nvSpPr>
              <p:spPr bwMode="auto">
                <a:xfrm>
                  <a:off x="4332860" y="6274533"/>
                  <a:ext cx="27951" cy="36526"/>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F5912C"/>
                </a:solidFill>
                <a:ln w="3175">
                  <a:noFill/>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endParaRPr>
                </a:p>
              </p:txBody>
            </p:sp>
            <p:sp>
              <p:nvSpPr>
                <p:cNvPr id="11" name="Connector 207"/>
                <p:cNvSpPr/>
                <p:nvPr/>
              </p:nvSpPr>
              <p:spPr>
                <a:xfrm>
                  <a:off x="4206017" y="3739190"/>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2" name="Connector 208"/>
                <p:cNvSpPr/>
                <p:nvPr/>
              </p:nvSpPr>
              <p:spPr>
                <a:xfrm>
                  <a:off x="4119690" y="386909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3" name="Connector 209"/>
                <p:cNvSpPr/>
                <p:nvPr/>
              </p:nvSpPr>
              <p:spPr>
                <a:xfrm>
                  <a:off x="3996751" y="413091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4" name="Connector 210"/>
                <p:cNvSpPr/>
                <p:nvPr/>
              </p:nvSpPr>
              <p:spPr>
                <a:xfrm>
                  <a:off x="3924182" y="392666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5" name="Connector 211"/>
                <p:cNvSpPr/>
                <p:nvPr/>
              </p:nvSpPr>
              <p:spPr>
                <a:xfrm>
                  <a:off x="4568462" y="281250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6" name="Connector 212"/>
                <p:cNvSpPr/>
                <p:nvPr/>
              </p:nvSpPr>
              <p:spPr>
                <a:xfrm>
                  <a:off x="4447012" y="2651040"/>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7" name="Connector 213"/>
                <p:cNvSpPr/>
                <p:nvPr/>
              </p:nvSpPr>
              <p:spPr>
                <a:xfrm>
                  <a:off x="4175227" y="453610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8" name="Connector 214"/>
                <p:cNvSpPr/>
                <p:nvPr/>
              </p:nvSpPr>
              <p:spPr>
                <a:xfrm>
                  <a:off x="3941036" y="46445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19" name="Connector 215"/>
                <p:cNvSpPr/>
                <p:nvPr/>
              </p:nvSpPr>
              <p:spPr>
                <a:xfrm>
                  <a:off x="3883401" y="459965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0" name="Connector 216"/>
                <p:cNvSpPr/>
                <p:nvPr/>
              </p:nvSpPr>
              <p:spPr>
                <a:xfrm>
                  <a:off x="3476760" y="422271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1" name="Connector 217"/>
                <p:cNvSpPr/>
                <p:nvPr/>
              </p:nvSpPr>
              <p:spPr>
                <a:xfrm>
                  <a:off x="3432983" y="416295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2" name="Connector 218"/>
                <p:cNvSpPr/>
                <p:nvPr/>
              </p:nvSpPr>
              <p:spPr>
                <a:xfrm>
                  <a:off x="3041249" y="443264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3" name="Connector 219"/>
                <p:cNvSpPr/>
                <p:nvPr/>
              </p:nvSpPr>
              <p:spPr>
                <a:xfrm>
                  <a:off x="2673604" y="393100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4" name="Connector 220"/>
                <p:cNvSpPr/>
                <p:nvPr/>
              </p:nvSpPr>
              <p:spPr>
                <a:xfrm>
                  <a:off x="3090817" y="3599820"/>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5" name="Connector 222"/>
                <p:cNvSpPr/>
                <p:nvPr/>
              </p:nvSpPr>
              <p:spPr>
                <a:xfrm>
                  <a:off x="3776218" y="258021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6" name="Connector 223"/>
                <p:cNvSpPr/>
                <p:nvPr/>
              </p:nvSpPr>
              <p:spPr>
                <a:xfrm>
                  <a:off x="3386848" y="323381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8" name="Connector 225"/>
                <p:cNvSpPr/>
                <p:nvPr/>
              </p:nvSpPr>
              <p:spPr>
                <a:xfrm>
                  <a:off x="2981521" y="324335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9" name="Connector 226"/>
                <p:cNvSpPr/>
                <p:nvPr/>
              </p:nvSpPr>
              <p:spPr>
                <a:xfrm>
                  <a:off x="3287357" y="261518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0" name="Connector 227"/>
                <p:cNvSpPr/>
                <p:nvPr/>
              </p:nvSpPr>
              <p:spPr>
                <a:xfrm>
                  <a:off x="3251227" y="246457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1" name="Connector 229"/>
                <p:cNvSpPr/>
                <p:nvPr/>
              </p:nvSpPr>
              <p:spPr>
                <a:xfrm>
                  <a:off x="2190613" y="417580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2" name="Connector 230"/>
                <p:cNvSpPr/>
                <p:nvPr/>
              </p:nvSpPr>
              <p:spPr>
                <a:xfrm>
                  <a:off x="2134831" y="413900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3" name="Connector 232"/>
                <p:cNvSpPr/>
                <p:nvPr/>
              </p:nvSpPr>
              <p:spPr>
                <a:xfrm>
                  <a:off x="1211587" y="4909667"/>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5" name="Connector 234"/>
                <p:cNvSpPr/>
                <p:nvPr/>
              </p:nvSpPr>
              <p:spPr>
                <a:xfrm>
                  <a:off x="1862135" y="3555686"/>
                  <a:ext cx="91606" cy="9936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6" name="Connector 235"/>
                <p:cNvSpPr/>
                <p:nvPr/>
              </p:nvSpPr>
              <p:spPr>
                <a:xfrm>
                  <a:off x="1757929" y="337447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7" name="Connector 236"/>
                <p:cNvSpPr/>
                <p:nvPr/>
              </p:nvSpPr>
              <p:spPr>
                <a:xfrm>
                  <a:off x="1869905" y="328425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8" name="Connector 238"/>
                <p:cNvSpPr/>
                <p:nvPr/>
              </p:nvSpPr>
              <p:spPr>
                <a:xfrm>
                  <a:off x="3274010" y="484907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39" name="Connector 239"/>
                <p:cNvSpPr/>
                <p:nvPr/>
              </p:nvSpPr>
              <p:spPr>
                <a:xfrm>
                  <a:off x="3043514" y="490966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40" name="Connector 240"/>
                <p:cNvSpPr/>
                <p:nvPr/>
              </p:nvSpPr>
              <p:spPr>
                <a:xfrm>
                  <a:off x="3337255" y="622069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41" name="Connector 241"/>
                <p:cNvSpPr/>
                <p:nvPr/>
              </p:nvSpPr>
              <p:spPr>
                <a:xfrm>
                  <a:off x="2721528" y="489375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43" name="Connector 243"/>
                <p:cNvSpPr/>
                <p:nvPr/>
              </p:nvSpPr>
              <p:spPr>
                <a:xfrm>
                  <a:off x="2681392" y="453250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7" name="Connector 224"/>
                <p:cNvSpPr/>
                <p:nvPr/>
              </p:nvSpPr>
              <p:spPr>
                <a:xfrm>
                  <a:off x="3250786" y="326372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grpSp>
        </p:grpSp>
        <p:sp>
          <p:nvSpPr>
            <p:cNvPr id="195" name="Connector 353"/>
            <p:cNvSpPr/>
            <p:nvPr/>
          </p:nvSpPr>
          <p:spPr>
            <a:xfrm>
              <a:off x="4355976" y="2468099"/>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211" tIns="45114" rIns="90211" bIns="45114" rtlCol="0" anchor="ctr"/>
            <a:lstStyle/>
            <a:p>
              <a:pPr algn="ctr" defTabSz="902092"/>
              <a:endParaRPr lang="en-US">
                <a:solidFill>
                  <a:prstClr val="white"/>
                </a:solidFill>
              </a:endParaRPr>
            </a:p>
          </p:txBody>
        </p:sp>
        <p:sp>
          <p:nvSpPr>
            <p:cNvPr id="196" name="Connector 355"/>
            <p:cNvSpPr/>
            <p:nvPr/>
          </p:nvSpPr>
          <p:spPr>
            <a:xfrm>
              <a:off x="4283968" y="5027956"/>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211" tIns="45114" rIns="90211" bIns="45114" rtlCol="0" anchor="ctr"/>
            <a:lstStyle/>
            <a:p>
              <a:pPr algn="ctr" defTabSz="902092"/>
              <a:endParaRPr lang="en-US">
                <a:solidFill>
                  <a:prstClr val="white"/>
                </a:solidFill>
              </a:endParaRPr>
            </a:p>
          </p:txBody>
        </p:sp>
        <p:sp>
          <p:nvSpPr>
            <p:cNvPr id="198" name="TextBox 197"/>
            <p:cNvSpPr txBox="1"/>
            <p:nvPr/>
          </p:nvSpPr>
          <p:spPr>
            <a:xfrm>
              <a:off x="3525692" y="5958647"/>
              <a:ext cx="182184" cy="368108"/>
            </a:xfrm>
            <a:prstGeom prst="rect">
              <a:avLst/>
            </a:prstGeom>
            <a:noFill/>
          </p:spPr>
          <p:txBody>
            <a:bodyPr wrap="none" lIns="90211" tIns="45114" rIns="90211" bIns="45114" rtlCol="0">
              <a:spAutoFit/>
            </a:bodyPr>
            <a:lstStyle/>
            <a:p>
              <a:pPr defTabSz="902092"/>
              <a:endParaRPr lang="en-US" dirty="0">
                <a:solidFill>
                  <a:prstClr val="black"/>
                </a:solidFill>
              </a:endParaRPr>
            </a:p>
          </p:txBody>
        </p:sp>
        <p:sp>
          <p:nvSpPr>
            <p:cNvPr id="199" name="Connector 358"/>
            <p:cNvSpPr/>
            <p:nvPr/>
          </p:nvSpPr>
          <p:spPr>
            <a:xfrm>
              <a:off x="5206632" y="4278767"/>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0236" tIns="40129" rIns="80236" bIns="40129" rtlCol="0" anchor="ctr"/>
            <a:lstStyle/>
            <a:p>
              <a:pPr algn="ctr" defTabSz="902092"/>
              <a:endParaRPr lang="en-US">
                <a:solidFill>
                  <a:prstClr val="white"/>
                </a:solidFill>
              </a:endParaRPr>
            </a:p>
          </p:txBody>
        </p:sp>
        <p:sp>
          <p:nvSpPr>
            <p:cNvPr id="200" name="Connector 360"/>
            <p:cNvSpPr/>
            <p:nvPr/>
          </p:nvSpPr>
          <p:spPr>
            <a:xfrm>
              <a:off x="4506565" y="4033918"/>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0236" tIns="40129" rIns="80236" bIns="40129" rtlCol="0" anchor="ctr"/>
            <a:lstStyle/>
            <a:p>
              <a:pPr algn="ctr" defTabSz="902092"/>
              <a:endParaRPr lang="en-US">
                <a:solidFill>
                  <a:prstClr val="white"/>
                </a:solidFill>
              </a:endParaRPr>
            </a:p>
          </p:txBody>
        </p:sp>
        <p:sp>
          <p:nvSpPr>
            <p:cNvPr id="205" name="Connector 241"/>
            <p:cNvSpPr/>
            <p:nvPr/>
          </p:nvSpPr>
          <p:spPr>
            <a:xfrm>
              <a:off x="4587896" y="5796056"/>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06" name="Connector 227"/>
            <p:cNvSpPr/>
            <p:nvPr/>
          </p:nvSpPr>
          <p:spPr>
            <a:xfrm>
              <a:off x="4722943" y="2625969"/>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08" name="Connector 224"/>
            <p:cNvSpPr/>
            <p:nvPr/>
          </p:nvSpPr>
          <p:spPr>
            <a:xfrm>
              <a:off x="4715037" y="3381128"/>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09" name="Connector 233"/>
            <p:cNvSpPr/>
            <p:nvPr/>
          </p:nvSpPr>
          <p:spPr>
            <a:xfrm>
              <a:off x="3338252" y="3797772"/>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10" name="Connector 210"/>
            <p:cNvSpPr/>
            <p:nvPr/>
          </p:nvSpPr>
          <p:spPr>
            <a:xfrm>
              <a:off x="5488102" y="4088871"/>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sp>
          <p:nvSpPr>
            <p:cNvPr id="211" name="Connector 243"/>
            <p:cNvSpPr/>
            <p:nvPr/>
          </p:nvSpPr>
          <p:spPr>
            <a:xfrm>
              <a:off x="4308536" y="4832186"/>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endParaRPr>
            </a:p>
          </p:txBody>
        </p:sp>
      </p:grpSp>
      <p:sp>
        <p:nvSpPr>
          <p:cNvPr id="202" name="Title 1"/>
          <p:cNvSpPr>
            <a:spLocks noGrp="1"/>
          </p:cNvSpPr>
          <p:nvPr>
            <p:ph type="title"/>
          </p:nvPr>
        </p:nvSpPr>
        <p:spPr>
          <a:xfrm>
            <a:off x="179512" y="116632"/>
            <a:ext cx="7139136" cy="1143000"/>
          </a:xfrm>
        </p:spPr>
        <p:txBody>
          <a:bodyPr/>
          <a:lstStyle/>
          <a:p>
            <a:r>
              <a:rPr lang="en-US" dirty="0"/>
              <a:t>Partners</a:t>
            </a:r>
          </a:p>
        </p:txBody>
      </p:sp>
      <p:sp>
        <p:nvSpPr>
          <p:cNvPr id="203" name="Rectangle 202"/>
          <p:cNvSpPr/>
          <p:nvPr/>
        </p:nvSpPr>
        <p:spPr>
          <a:xfrm>
            <a:off x="107506" y="1528021"/>
            <a:ext cx="4464496" cy="5159054"/>
          </a:xfrm>
          <a:prstGeom prst="rect">
            <a:avLst/>
          </a:prstGeom>
        </p:spPr>
        <p:txBody>
          <a:bodyPr wrap="square" lIns="102815" tIns="51410" rIns="102815" bIns="51410">
            <a:spAutoFit/>
          </a:bodyPr>
          <a:lstStyle/>
          <a:p>
            <a:pPr defTabSz="1028075">
              <a:spcAft>
                <a:spcPts val="300"/>
              </a:spcAft>
            </a:pPr>
            <a:r>
              <a:rPr lang="en-US" sz="1200" b="1" dirty="0">
                <a:solidFill>
                  <a:srgbClr val="1F497D"/>
                </a:solidFill>
                <a:latin typeface="Helvetica"/>
                <a:cs typeface="Helvetica"/>
              </a:rPr>
              <a:t>Aarhus University</a:t>
            </a:r>
          </a:p>
          <a:p>
            <a:pPr defTabSz="1028075">
              <a:spcAft>
                <a:spcPts val="300"/>
              </a:spcAft>
            </a:pPr>
            <a:r>
              <a:rPr lang="en-US" sz="1200" b="1" dirty="0" err="1">
                <a:solidFill>
                  <a:srgbClr val="1F497D"/>
                </a:solidFill>
                <a:latin typeface="Helvetica"/>
                <a:cs typeface="Helvetica"/>
              </a:rPr>
              <a:t>Atomki</a:t>
            </a:r>
            <a:r>
              <a:rPr lang="en-US" sz="1200" b="1" dirty="0">
                <a:solidFill>
                  <a:srgbClr val="1F497D"/>
                </a:solidFill>
                <a:latin typeface="Helvetica"/>
                <a:cs typeface="Helvetica"/>
              </a:rPr>
              <a:t> - Institute for Nuclear Research</a:t>
            </a:r>
          </a:p>
          <a:p>
            <a:pPr defTabSz="1028075">
              <a:spcAft>
                <a:spcPts val="300"/>
              </a:spcAft>
            </a:pPr>
            <a:r>
              <a:rPr lang="en-US" sz="1200" b="1" dirty="0">
                <a:solidFill>
                  <a:srgbClr val="1F497D"/>
                </a:solidFill>
                <a:latin typeface="Helvetica"/>
                <a:cs typeface="Helvetica"/>
              </a:rPr>
              <a:t>Bergen University</a:t>
            </a:r>
          </a:p>
          <a:p>
            <a:pPr defTabSz="1028075">
              <a:spcAft>
                <a:spcPts val="300"/>
              </a:spcAft>
            </a:pPr>
            <a:r>
              <a:rPr lang="en-US" sz="1200" b="1" dirty="0">
                <a:solidFill>
                  <a:srgbClr val="1F497D"/>
                </a:solidFill>
                <a:latin typeface="Helvetica"/>
                <a:cs typeface="Helvetica"/>
              </a:rPr>
              <a:t>CEA </a:t>
            </a:r>
            <a:r>
              <a:rPr lang="en-US" sz="1200" b="1" dirty="0" err="1">
                <a:solidFill>
                  <a:srgbClr val="1F497D"/>
                </a:solidFill>
                <a:latin typeface="Helvetica"/>
                <a:cs typeface="Helvetica"/>
              </a:rPr>
              <a:t>Saclay</a:t>
            </a:r>
            <a:r>
              <a:rPr lang="en-US" sz="1200" b="1" dirty="0">
                <a:solidFill>
                  <a:srgbClr val="1F497D"/>
                </a:solidFill>
                <a:latin typeface="Helvetica"/>
                <a:cs typeface="Helvetica"/>
              </a:rPr>
              <a:t>, Paris</a:t>
            </a:r>
          </a:p>
          <a:p>
            <a:pPr defTabSz="1028075">
              <a:spcAft>
                <a:spcPts val="300"/>
              </a:spcAft>
            </a:pPr>
            <a:r>
              <a:rPr lang="en-US" sz="1200" b="1" dirty="0">
                <a:solidFill>
                  <a:srgbClr val="1F497D"/>
                </a:solidFill>
                <a:latin typeface="Helvetica"/>
                <a:cs typeface="Helvetica"/>
              </a:rPr>
              <a:t>Centre for Energy Research, Budapest</a:t>
            </a:r>
          </a:p>
          <a:p>
            <a:pPr defTabSz="1028075">
              <a:spcAft>
                <a:spcPts val="300"/>
              </a:spcAft>
            </a:pPr>
            <a:r>
              <a:rPr lang="en-US" sz="1200" b="1" dirty="0">
                <a:solidFill>
                  <a:srgbClr val="1F497D"/>
                </a:solidFill>
                <a:latin typeface="Helvetica"/>
                <a:cs typeface="Helvetica"/>
              </a:rPr>
              <a:t>Centre for Nuclear Research, Poland, (NCBJ)</a:t>
            </a:r>
          </a:p>
          <a:p>
            <a:pPr defTabSz="1028075">
              <a:spcAft>
                <a:spcPts val="300"/>
              </a:spcAft>
            </a:pPr>
            <a:r>
              <a:rPr lang="en-US" sz="1200" dirty="0">
                <a:solidFill>
                  <a:srgbClr val="1E9FD4"/>
                </a:solidFill>
                <a:latin typeface="Helvetica"/>
                <a:cs typeface="Helvetica"/>
              </a:rPr>
              <a:t>CNR, Rome</a:t>
            </a:r>
          </a:p>
          <a:p>
            <a:pPr defTabSz="1028075">
              <a:spcAft>
                <a:spcPts val="300"/>
              </a:spcAft>
            </a:pPr>
            <a:r>
              <a:rPr lang="en-US" sz="1200" b="1" dirty="0">
                <a:solidFill>
                  <a:srgbClr val="1F497D"/>
                </a:solidFill>
                <a:latin typeface="Helvetica"/>
                <a:cs typeface="Helvetica"/>
              </a:rPr>
              <a:t>CNRS </a:t>
            </a:r>
            <a:r>
              <a:rPr lang="en-US" sz="1200" b="1" dirty="0" err="1">
                <a:solidFill>
                  <a:srgbClr val="1F497D"/>
                </a:solidFill>
                <a:latin typeface="Helvetica"/>
                <a:cs typeface="Helvetica"/>
              </a:rPr>
              <a:t>Orsay</a:t>
            </a:r>
            <a:r>
              <a:rPr lang="en-US" sz="1200" b="1" dirty="0">
                <a:solidFill>
                  <a:srgbClr val="1F497D"/>
                </a:solidFill>
                <a:latin typeface="Helvetica"/>
                <a:cs typeface="Helvetica"/>
              </a:rPr>
              <a:t>, Paris</a:t>
            </a:r>
          </a:p>
          <a:p>
            <a:pPr defTabSz="1028075">
              <a:spcAft>
                <a:spcPts val="300"/>
              </a:spcAft>
            </a:pPr>
            <a:r>
              <a:rPr lang="en-US" sz="1200" dirty="0">
                <a:solidFill>
                  <a:srgbClr val="1E9FD4"/>
                </a:solidFill>
                <a:latin typeface="Helvetica"/>
                <a:cs typeface="Helvetica"/>
              </a:rPr>
              <a:t>Cockcroft Institute, Daresbury</a:t>
            </a:r>
          </a:p>
          <a:p>
            <a:pPr defTabSz="1028075">
              <a:spcAft>
                <a:spcPts val="300"/>
              </a:spcAft>
            </a:pPr>
            <a:r>
              <a:rPr lang="en-US" sz="1200" b="1" dirty="0" err="1">
                <a:solidFill>
                  <a:schemeClr val="tx2"/>
                </a:solidFill>
                <a:latin typeface="Helvetica"/>
                <a:cs typeface="Helvetica"/>
              </a:rPr>
              <a:t>Elettra</a:t>
            </a:r>
            <a:r>
              <a:rPr lang="en-US" sz="1200" b="1" dirty="0">
                <a:solidFill>
                  <a:schemeClr val="tx2"/>
                </a:solidFill>
                <a:latin typeface="Helvetica"/>
                <a:cs typeface="Helvetica"/>
              </a:rPr>
              <a:t> – </a:t>
            </a:r>
            <a:r>
              <a:rPr lang="en-US" sz="1200" b="1" dirty="0" err="1">
                <a:solidFill>
                  <a:schemeClr val="tx2"/>
                </a:solidFill>
                <a:latin typeface="Helvetica"/>
                <a:cs typeface="Helvetica"/>
              </a:rPr>
              <a:t>Sincrotrone</a:t>
            </a:r>
            <a:r>
              <a:rPr lang="en-US" sz="1200" b="1" dirty="0">
                <a:solidFill>
                  <a:schemeClr val="tx2"/>
                </a:solidFill>
                <a:latin typeface="Helvetica"/>
                <a:cs typeface="Helvetica"/>
              </a:rPr>
              <a:t> Trieste</a:t>
            </a:r>
          </a:p>
          <a:p>
            <a:pPr defTabSz="1028075">
              <a:spcAft>
                <a:spcPts val="300"/>
              </a:spcAft>
            </a:pPr>
            <a:r>
              <a:rPr lang="en-US" sz="1200" dirty="0">
                <a:solidFill>
                  <a:srgbClr val="1E9FD4"/>
                </a:solidFill>
                <a:latin typeface="Helvetica"/>
                <a:cs typeface="Helvetica"/>
              </a:rPr>
              <a:t>ESS Bilbao</a:t>
            </a:r>
          </a:p>
          <a:p>
            <a:pPr defTabSz="1028075">
              <a:spcAft>
                <a:spcPts val="300"/>
              </a:spcAft>
            </a:pPr>
            <a:r>
              <a:rPr lang="en-US" sz="1200" dirty="0" err="1">
                <a:solidFill>
                  <a:srgbClr val="1E9FD4"/>
                </a:solidFill>
                <a:latin typeface="Helvetica"/>
                <a:cs typeface="Helvetica"/>
              </a:rPr>
              <a:t>Forschungszentrum</a:t>
            </a:r>
            <a:r>
              <a:rPr lang="en-US" sz="1200" dirty="0">
                <a:solidFill>
                  <a:srgbClr val="1E9FD4"/>
                </a:solidFill>
                <a:latin typeface="Helvetica"/>
                <a:cs typeface="Helvetica"/>
              </a:rPr>
              <a:t> </a:t>
            </a:r>
            <a:r>
              <a:rPr lang="en-US" sz="1200" dirty="0" err="1">
                <a:solidFill>
                  <a:srgbClr val="1E9FD4"/>
                </a:solidFill>
                <a:latin typeface="Helvetica"/>
                <a:cs typeface="Helvetica"/>
              </a:rPr>
              <a:t>Jülich</a:t>
            </a:r>
            <a:endParaRPr lang="en-US" sz="1200" dirty="0">
              <a:solidFill>
                <a:srgbClr val="1E9FD4"/>
              </a:solidFill>
              <a:latin typeface="Helvetica"/>
              <a:cs typeface="Helvetica"/>
            </a:endParaRPr>
          </a:p>
          <a:p>
            <a:pPr defTabSz="1028075">
              <a:spcAft>
                <a:spcPts val="300"/>
              </a:spcAft>
            </a:pPr>
            <a:r>
              <a:rPr lang="en-US" sz="1200" dirty="0">
                <a:solidFill>
                  <a:srgbClr val="1E9FD4"/>
                </a:solidFill>
                <a:latin typeface="Helvetica"/>
                <a:cs typeface="Helvetica"/>
              </a:rPr>
              <a:t>Helmholtz-</a:t>
            </a:r>
            <a:r>
              <a:rPr lang="en-US" sz="1200" dirty="0" err="1">
                <a:solidFill>
                  <a:srgbClr val="1E9FD4"/>
                </a:solidFill>
                <a:latin typeface="Helvetica"/>
                <a:cs typeface="Helvetica"/>
              </a:rPr>
              <a:t>Zentrum</a:t>
            </a:r>
            <a:r>
              <a:rPr lang="en-US" sz="1200" dirty="0">
                <a:solidFill>
                  <a:srgbClr val="1E9FD4"/>
                </a:solidFill>
                <a:latin typeface="Helvetica"/>
                <a:cs typeface="Helvetica"/>
              </a:rPr>
              <a:t> </a:t>
            </a:r>
            <a:r>
              <a:rPr lang="en-US" sz="1200" dirty="0" err="1">
                <a:solidFill>
                  <a:srgbClr val="1E9FD4"/>
                </a:solidFill>
                <a:latin typeface="Helvetica"/>
                <a:cs typeface="Helvetica"/>
              </a:rPr>
              <a:t>Geesthacht</a:t>
            </a:r>
            <a:endParaRPr lang="en-US" sz="1200" dirty="0">
              <a:solidFill>
                <a:srgbClr val="1E9FD4"/>
              </a:solidFill>
              <a:latin typeface="Helvetica"/>
              <a:cs typeface="Helvetica"/>
            </a:endParaRPr>
          </a:p>
          <a:p>
            <a:pPr defTabSz="1028075">
              <a:spcAft>
                <a:spcPts val="300"/>
              </a:spcAft>
            </a:pPr>
            <a:r>
              <a:rPr lang="en-US" sz="1200" dirty="0" err="1">
                <a:solidFill>
                  <a:srgbClr val="1E9FD4"/>
                </a:solidFill>
                <a:latin typeface="Helvetica"/>
                <a:cs typeface="Helvetica"/>
              </a:rPr>
              <a:t>Huddersfield</a:t>
            </a:r>
            <a:r>
              <a:rPr lang="en-US" sz="1200" dirty="0">
                <a:solidFill>
                  <a:srgbClr val="1E9FD4"/>
                </a:solidFill>
                <a:latin typeface="Helvetica"/>
                <a:cs typeface="Helvetica"/>
              </a:rPr>
              <a:t> University</a:t>
            </a:r>
          </a:p>
          <a:p>
            <a:pPr defTabSz="1028075">
              <a:spcAft>
                <a:spcPts val="300"/>
              </a:spcAft>
            </a:pPr>
            <a:r>
              <a:rPr lang="en-US" sz="1200" b="1" dirty="0">
                <a:solidFill>
                  <a:srgbClr val="1F497D"/>
                </a:solidFill>
                <a:latin typeface="Helvetica"/>
                <a:cs typeface="Helvetica"/>
              </a:rPr>
              <a:t>IFJ PAN, Krakow</a:t>
            </a:r>
          </a:p>
          <a:p>
            <a:pPr defTabSz="1028075">
              <a:spcAft>
                <a:spcPts val="300"/>
              </a:spcAft>
            </a:pPr>
            <a:r>
              <a:rPr lang="en-US" sz="1200" b="1" dirty="0">
                <a:solidFill>
                  <a:srgbClr val="1F497D"/>
                </a:solidFill>
                <a:latin typeface="Helvetica"/>
                <a:cs typeface="Helvetica"/>
              </a:rPr>
              <a:t>INFN, Catania</a:t>
            </a:r>
          </a:p>
          <a:p>
            <a:pPr defTabSz="1028075">
              <a:spcAft>
                <a:spcPts val="300"/>
              </a:spcAft>
            </a:pPr>
            <a:r>
              <a:rPr lang="en-US" sz="1200" b="1" dirty="0">
                <a:solidFill>
                  <a:srgbClr val="1F497D"/>
                </a:solidFill>
                <a:latin typeface="Helvetica"/>
                <a:cs typeface="Helvetica"/>
              </a:rPr>
              <a:t>INFN, </a:t>
            </a:r>
            <a:r>
              <a:rPr lang="en-US" sz="1200" b="1" dirty="0" err="1">
                <a:solidFill>
                  <a:srgbClr val="1F497D"/>
                </a:solidFill>
                <a:latin typeface="Helvetica"/>
                <a:cs typeface="Helvetica"/>
              </a:rPr>
              <a:t>Legnaro</a:t>
            </a:r>
            <a:endParaRPr lang="en-US" sz="1200" b="1" dirty="0">
              <a:solidFill>
                <a:srgbClr val="1F497D"/>
              </a:solidFill>
              <a:latin typeface="Helvetica"/>
              <a:cs typeface="Helvetica"/>
            </a:endParaRPr>
          </a:p>
          <a:p>
            <a:pPr defTabSz="1028075">
              <a:spcAft>
                <a:spcPts val="300"/>
              </a:spcAft>
            </a:pPr>
            <a:r>
              <a:rPr lang="en-US" sz="1200" b="1" dirty="0">
                <a:solidFill>
                  <a:srgbClr val="1F497D"/>
                </a:solidFill>
                <a:latin typeface="Helvetica"/>
                <a:cs typeface="Helvetica"/>
              </a:rPr>
              <a:t>INFN, Milan</a:t>
            </a:r>
          </a:p>
          <a:p>
            <a:pPr defTabSz="1028075">
              <a:spcAft>
                <a:spcPts val="300"/>
              </a:spcAft>
            </a:pPr>
            <a:r>
              <a:rPr lang="en-US" sz="1200" b="1" dirty="0">
                <a:solidFill>
                  <a:srgbClr val="1F497D"/>
                </a:solidFill>
                <a:latin typeface="Helvetica"/>
                <a:cs typeface="Helvetica"/>
              </a:rPr>
              <a:t>Institute for Energy </a:t>
            </a:r>
            <a:br>
              <a:rPr lang="en-US" sz="1200" b="1" dirty="0">
                <a:solidFill>
                  <a:srgbClr val="1F497D"/>
                </a:solidFill>
                <a:latin typeface="Helvetica"/>
                <a:cs typeface="Helvetica"/>
              </a:rPr>
            </a:br>
            <a:r>
              <a:rPr lang="en-US" sz="1200" b="1" dirty="0">
                <a:solidFill>
                  <a:srgbClr val="1F497D"/>
                </a:solidFill>
                <a:latin typeface="Helvetica"/>
                <a:cs typeface="Helvetica"/>
              </a:rPr>
              <a:t>Research (IFE)</a:t>
            </a:r>
          </a:p>
          <a:p>
            <a:pPr defTabSz="1028075">
              <a:spcAft>
                <a:spcPts val="300"/>
              </a:spcAft>
            </a:pPr>
            <a:r>
              <a:rPr lang="en-US" sz="1200" dirty="0">
                <a:solidFill>
                  <a:srgbClr val="1E9FD4"/>
                </a:solidFill>
                <a:latin typeface="Helvetica"/>
                <a:cs typeface="Helvetica"/>
              </a:rPr>
              <a:t>Rutherford-Appleton </a:t>
            </a:r>
          </a:p>
          <a:p>
            <a:pPr defTabSz="1028075">
              <a:spcAft>
                <a:spcPts val="300"/>
              </a:spcAft>
            </a:pPr>
            <a:r>
              <a:rPr lang="en-US" sz="1200" dirty="0">
                <a:solidFill>
                  <a:srgbClr val="1E9FD4"/>
                </a:solidFill>
                <a:latin typeface="Helvetica"/>
                <a:cs typeface="Helvetica"/>
              </a:rPr>
              <a:t>Laboratory, Oxford(ISIS)</a:t>
            </a:r>
          </a:p>
          <a:p>
            <a:pPr defTabSz="1028075">
              <a:spcAft>
                <a:spcPts val="300"/>
              </a:spcAft>
            </a:pPr>
            <a:endParaRPr lang="en-US" sz="1200" dirty="0">
              <a:solidFill>
                <a:srgbClr val="1E9FD4"/>
              </a:solidFill>
              <a:latin typeface="Helvetica"/>
              <a:cs typeface="Helvetica"/>
            </a:endParaRPr>
          </a:p>
        </p:txBody>
      </p:sp>
      <p:sp>
        <p:nvSpPr>
          <p:cNvPr id="204" name="Rectangle 203"/>
          <p:cNvSpPr/>
          <p:nvPr/>
        </p:nvSpPr>
        <p:spPr>
          <a:xfrm>
            <a:off x="6252468" y="1528012"/>
            <a:ext cx="2891532" cy="5228304"/>
          </a:xfrm>
          <a:prstGeom prst="rect">
            <a:avLst/>
          </a:prstGeom>
          <a:solidFill>
            <a:schemeClr val="bg1"/>
          </a:solidFill>
        </p:spPr>
        <p:txBody>
          <a:bodyPr wrap="square" lIns="102815" tIns="51410" rIns="102815" bIns="51410">
            <a:spAutoFit/>
          </a:bodyPr>
          <a:lstStyle/>
          <a:p>
            <a:pPr defTabSz="1028075">
              <a:spcAft>
                <a:spcPts val="300"/>
              </a:spcAft>
            </a:pPr>
            <a:r>
              <a:rPr lang="en-US" sz="1200" b="1" dirty="0" err="1">
                <a:solidFill>
                  <a:srgbClr val="1F497D"/>
                </a:solidFill>
                <a:latin typeface="Helvetica"/>
                <a:cs typeface="Helvetica"/>
              </a:rPr>
              <a:t>Kopenhagen</a:t>
            </a:r>
            <a:r>
              <a:rPr lang="en-US" sz="1200" b="1" dirty="0">
                <a:solidFill>
                  <a:srgbClr val="1F497D"/>
                </a:solidFill>
                <a:latin typeface="Helvetica"/>
                <a:cs typeface="Helvetica"/>
              </a:rPr>
              <a:t> University</a:t>
            </a:r>
          </a:p>
          <a:p>
            <a:pPr defTabSz="1028075">
              <a:spcAft>
                <a:spcPts val="300"/>
              </a:spcAft>
            </a:pPr>
            <a:r>
              <a:rPr lang="en-US" sz="1200" dirty="0" err="1">
                <a:solidFill>
                  <a:srgbClr val="1E9FD4"/>
                </a:solidFill>
                <a:latin typeface="Helvetica"/>
                <a:cs typeface="Helvetica"/>
              </a:rPr>
              <a:t>Laboratoire</a:t>
            </a:r>
            <a:r>
              <a:rPr lang="en-US" sz="1200" dirty="0">
                <a:solidFill>
                  <a:srgbClr val="1E9FD4"/>
                </a:solidFill>
                <a:latin typeface="Helvetica"/>
                <a:cs typeface="Helvetica"/>
              </a:rPr>
              <a:t> Léon </a:t>
            </a:r>
            <a:r>
              <a:rPr lang="en-US" sz="1200" dirty="0" err="1">
                <a:solidFill>
                  <a:srgbClr val="1E9FD4"/>
                </a:solidFill>
                <a:latin typeface="Helvetica"/>
                <a:cs typeface="Helvetica"/>
              </a:rPr>
              <a:t>Brilouin</a:t>
            </a:r>
            <a:r>
              <a:rPr lang="en-US" sz="1200" dirty="0">
                <a:solidFill>
                  <a:srgbClr val="1E9FD4"/>
                </a:solidFill>
                <a:latin typeface="Helvetica"/>
                <a:cs typeface="Helvetica"/>
              </a:rPr>
              <a:t> (CEA </a:t>
            </a:r>
            <a:r>
              <a:rPr lang="mr-IN" sz="1200" dirty="0">
                <a:solidFill>
                  <a:srgbClr val="1E9FD4"/>
                </a:solidFill>
                <a:latin typeface="Helvetica"/>
                <a:cs typeface="Helvetica"/>
              </a:rPr>
              <a:t>–</a:t>
            </a:r>
            <a:r>
              <a:rPr lang="en-US" sz="1200" dirty="0">
                <a:solidFill>
                  <a:srgbClr val="1E9FD4"/>
                </a:solidFill>
                <a:latin typeface="Helvetica"/>
                <a:cs typeface="Helvetica"/>
              </a:rPr>
              <a:t> CNRS </a:t>
            </a:r>
            <a:r>
              <a:rPr lang="mr-IN" sz="1200" dirty="0">
                <a:solidFill>
                  <a:srgbClr val="1E9FD4"/>
                </a:solidFill>
                <a:latin typeface="Helvetica"/>
                <a:cs typeface="Helvetica"/>
              </a:rPr>
              <a:t>–</a:t>
            </a:r>
            <a:r>
              <a:rPr lang="en-US" sz="1200" dirty="0">
                <a:solidFill>
                  <a:srgbClr val="1E9FD4"/>
                </a:solidFill>
                <a:latin typeface="Helvetica"/>
                <a:cs typeface="Helvetica"/>
              </a:rPr>
              <a:t> LLB)</a:t>
            </a:r>
          </a:p>
          <a:p>
            <a:pPr defTabSz="1028075">
              <a:spcAft>
                <a:spcPts val="300"/>
              </a:spcAft>
            </a:pPr>
            <a:r>
              <a:rPr lang="en-US" sz="1200" b="1" dirty="0">
                <a:solidFill>
                  <a:srgbClr val="1F497D"/>
                </a:solidFill>
                <a:latin typeface="Helvetica"/>
                <a:cs typeface="Helvetica"/>
              </a:rPr>
              <a:t>Lund University</a:t>
            </a:r>
          </a:p>
          <a:p>
            <a:pPr defTabSz="1028075">
              <a:spcAft>
                <a:spcPts val="300"/>
              </a:spcAft>
            </a:pPr>
            <a:r>
              <a:rPr lang="en-US" sz="1200" b="1" dirty="0">
                <a:solidFill>
                  <a:srgbClr val="1F497D"/>
                </a:solidFill>
                <a:latin typeface="Helvetica"/>
                <a:cs typeface="Helvetica"/>
              </a:rPr>
              <a:t>Nuclear Physics Institute of the ASCR</a:t>
            </a:r>
          </a:p>
          <a:p>
            <a:pPr defTabSz="1028075">
              <a:spcAft>
                <a:spcPts val="300"/>
              </a:spcAft>
            </a:pPr>
            <a:r>
              <a:rPr lang="en-US" sz="1200" b="1" dirty="0">
                <a:solidFill>
                  <a:srgbClr val="1F497D"/>
                </a:solidFill>
                <a:latin typeface="Helvetica"/>
                <a:cs typeface="Helvetica"/>
              </a:rPr>
              <a:t>Oslo University</a:t>
            </a:r>
          </a:p>
          <a:p>
            <a:pPr defTabSz="1028075">
              <a:spcAft>
                <a:spcPts val="300"/>
              </a:spcAft>
            </a:pPr>
            <a:r>
              <a:rPr lang="en-US" sz="1200" b="1" dirty="0">
                <a:solidFill>
                  <a:schemeClr val="tx2"/>
                </a:solidFill>
                <a:latin typeface="Helvetica"/>
                <a:cs typeface="Helvetica"/>
              </a:rPr>
              <a:t>Paul </a:t>
            </a:r>
            <a:r>
              <a:rPr lang="en-US" sz="1200" b="1" dirty="0" err="1">
                <a:solidFill>
                  <a:schemeClr val="tx2"/>
                </a:solidFill>
                <a:latin typeface="Helvetica"/>
                <a:cs typeface="Helvetica"/>
              </a:rPr>
              <a:t>Scherrer</a:t>
            </a:r>
            <a:r>
              <a:rPr lang="en-US" sz="1200" b="1" dirty="0">
                <a:solidFill>
                  <a:schemeClr val="tx2"/>
                </a:solidFill>
                <a:latin typeface="Helvetica"/>
                <a:cs typeface="Helvetica"/>
              </a:rPr>
              <a:t> Institute (PSI)</a:t>
            </a:r>
          </a:p>
          <a:p>
            <a:pPr defTabSz="1028075">
              <a:spcAft>
                <a:spcPts val="300"/>
              </a:spcAft>
            </a:pPr>
            <a:r>
              <a:rPr lang="en-US" sz="1200" b="1" dirty="0" err="1">
                <a:solidFill>
                  <a:srgbClr val="1F497D"/>
                </a:solidFill>
                <a:latin typeface="Helvetica"/>
                <a:cs typeface="Helvetica"/>
              </a:rPr>
              <a:t>Polska</a:t>
            </a:r>
            <a:r>
              <a:rPr lang="en-US" sz="1200" b="1" dirty="0">
                <a:solidFill>
                  <a:srgbClr val="1F497D"/>
                </a:solidFill>
                <a:latin typeface="Helvetica"/>
                <a:cs typeface="Helvetica"/>
              </a:rPr>
              <a:t> </a:t>
            </a:r>
            <a:r>
              <a:rPr lang="en-US" sz="1200" b="1" dirty="0" err="1">
                <a:solidFill>
                  <a:srgbClr val="1F497D"/>
                </a:solidFill>
                <a:latin typeface="Helvetica"/>
                <a:cs typeface="Helvetica"/>
              </a:rPr>
              <a:t>Grupa</a:t>
            </a:r>
            <a:r>
              <a:rPr lang="en-US" sz="1200" b="1" dirty="0">
                <a:solidFill>
                  <a:srgbClr val="1F497D"/>
                </a:solidFill>
                <a:latin typeface="Helvetica"/>
                <a:cs typeface="Helvetica"/>
              </a:rPr>
              <a:t> </a:t>
            </a:r>
            <a:r>
              <a:rPr lang="en-US" sz="1200" b="1" dirty="0" err="1">
                <a:solidFill>
                  <a:srgbClr val="1F497D"/>
                </a:solidFill>
                <a:latin typeface="Helvetica"/>
                <a:cs typeface="Helvetica"/>
              </a:rPr>
              <a:t>Energetyczna</a:t>
            </a:r>
            <a:r>
              <a:rPr lang="en-US" sz="1200" b="1" dirty="0">
                <a:solidFill>
                  <a:srgbClr val="1F497D"/>
                </a:solidFill>
                <a:latin typeface="Helvetica"/>
                <a:cs typeface="Helvetica"/>
              </a:rPr>
              <a:t> - PGE</a:t>
            </a:r>
          </a:p>
          <a:p>
            <a:pPr defTabSz="1028075">
              <a:spcAft>
                <a:spcPts val="300"/>
              </a:spcAft>
            </a:pPr>
            <a:r>
              <a:rPr lang="en-US" sz="1200" b="1" dirty="0">
                <a:solidFill>
                  <a:srgbClr val="1F497D"/>
                </a:solidFill>
                <a:latin typeface="Helvetica"/>
                <a:cs typeface="Helvetica"/>
              </a:rPr>
              <a:t>Roskilde University</a:t>
            </a:r>
          </a:p>
          <a:p>
            <a:pPr defTabSz="1028075">
              <a:spcAft>
                <a:spcPts val="300"/>
              </a:spcAft>
            </a:pPr>
            <a:r>
              <a:rPr lang="en-US" sz="1200" b="1" dirty="0">
                <a:solidFill>
                  <a:srgbClr val="1F497D"/>
                </a:solidFill>
                <a:latin typeface="Helvetica"/>
                <a:cs typeface="Helvetica"/>
              </a:rPr>
              <a:t>Tallinn Technical University</a:t>
            </a:r>
          </a:p>
          <a:p>
            <a:pPr defTabSz="1028075">
              <a:spcAft>
                <a:spcPts val="300"/>
              </a:spcAft>
            </a:pPr>
            <a:r>
              <a:rPr lang="en-US" sz="1200" b="1" dirty="0">
                <a:solidFill>
                  <a:srgbClr val="1F497D"/>
                </a:solidFill>
                <a:latin typeface="Helvetica"/>
                <a:cs typeface="Helvetica"/>
              </a:rPr>
              <a:t>Technical University of Denmark</a:t>
            </a:r>
          </a:p>
          <a:p>
            <a:pPr defTabSz="1028075">
              <a:spcAft>
                <a:spcPts val="300"/>
              </a:spcAft>
            </a:pPr>
            <a:r>
              <a:rPr lang="en-US" sz="1200" dirty="0">
                <a:solidFill>
                  <a:srgbClr val="1E9FD4"/>
                </a:solidFill>
                <a:latin typeface="Helvetica"/>
                <a:cs typeface="Helvetica"/>
              </a:rPr>
              <a:t>Technical University Munich</a:t>
            </a:r>
          </a:p>
          <a:p>
            <a:pPr defTabSz="1028075">
              <a:spcAft>
                <a:spcPts val="300"/>
              </a:spcAft>
            </a:pPr>
            <a:r>
              <a:rPr lang="en-US" sz="1200" dirty="0">
                <a:solidFill>
                  <a:srgbClr val="1E9FD4"/>
                </a:solidFill>
                <a:latin typeface="Helvetica"/>
                <a:cs typeface="Helvetica"/>
              </a:rPr>
              <a:t>Science and Technology Facilities Council </a:t>
            </a:r>
          </a:p>
          <a:p>
            <a:pPr defTabSz="1028075">
              <a:spcAft>
                <a:spcPts val="300"/>
              </a:spcAft>
            </a:pPr>
            <a:r>
              <a:rPr lang="en-US" sz="1200" dirty="0">
                <a:solidFill>
                  <a:srgbClr val="1E9FD4"/>
                </a:solidFill>
                <a:latin typeface="Helvetica"/>
                <a:cs typeface="Helvetica"/>
              </a:rPr>
              <a:t>UKAEA </a:t>
            </a:r>
            <a:r>
              <a:rPr lang="en-US" sz="1200" dirty="0" err="1">
                <a:solidFill>
                  <a:srgbClr val="1E9FD4"/>
                </a:solidFill>
                <a:latin typeface="Helvetica"/>
                <a:cs typeface="Helvetica"/>
              </a:rPr>
              <a:t>Culham</a:t>
            </a:r>
            <a:endParaRPr lang="en-US" sz="1200" dirty="0">
              <a:solidFill>
                <a:srgbClr val="1E9FD4"/>
              </a:solidFill>
              <a:latin typeface="Helvetica"/>
              <a:cs typeface="Helvetica"/>
            </a:endParaRPr>
          </a:p>
          <a:p>
            <a:pPr defTabSz="1028075">
              <a:spcAft>
                <a:spcPts val="300"/>
              </a:spcAft>
            </a:pPr>
            <a:r>
              <a:rPr lang="en-US" sz="1200" b="1" dirty="0">
                <a:solidFill>
                  <a:schemeClr val="tx2"/>
                </a:solidFill>
                <a:latin typeface="Helvetica"/>
                <a:cs typeface="Helvetica"/>
              </a:rPr>
              <a:t>University of Tartu</a:t>
            </a:r>
          </a:p>
          <a:p>
            <a:pPr defTabSz="1028075">
              <a:spcAft>
                <a:spcPts val="300"/>
              </a:spcAft>
            </a:pPr>
            <a:r>
              <a:rPr lang="en-US" sz="1200" b="1" dirty="0">
                <a:solidFill>
                  <a:srgbClr val="1F497D"/>
                </a:solidFill>
                <a:latin typeface="Helvetica"/>
                <a:cs typeface="Helvetica"/>
              </a:rPr>
              <a:t>Uppsala University</a:t>
            </a:r>
          </a:p>
          <a:p>
            <a:pPr defTabSz="1028075">
              <a:spcAft>
                <a:spcPts val="300"/>
              </a:spcAft>
            </a:pPr>
            <a:r>
              <a:rPr lang="en-US" sz="1200" b="1" dirty="0">
                <a:solidFill>
                  <a:srgbClr val="1F497D"/>
                </a:solidFill>
                <a:latin typeface="Helvetica"/>
                <a:cs typeface="Helvetica"/>
              </a:rPr>
              <a:t>WIGNER Research Centre for Physics</a:t>
            </a:r>
          </a:p>
          <a:p>
            <a:pPr defTabSz="1028075">
              <a:spcAft>
                <a:spcPts val="300"/>
              </a:spcAft>
            </a:pPr>
            <a:r>
              <a:rPr lang="en-US" sz="1200" b="1" dirty="0">
                <a:solidFill>
                  <a:srgbClr val="1F497D"/>
                </a:solidFill>
                <a:latin typeface="Helvetica"/>
                <a:cs typeface="Helvetica"/>
              </a:rPr>
              <a:t>Wroclaw University of Technology</a:t>
            </a:r>
          </a:p>
          <a:p>
            <a:pPr defTabSz="1028075">
              <a:spcAft>
                <a:spcPts val="300"/>
              </a:spcAft>
            </a:pPr>
            <a:r>
              <a:rPr lang="en-US" sz="1200" b="1" dirty="0">
                <a:solidFill>
                  <a:srgbClr val="1F497D"/>
                </a:solidFill>
                <a:latin typeface="Helvetica"/>
                <a:cs typeface="Helvetica"/>
              </a:rPr>
              <a:t>Warsaw University of Technology</a:t>
            </a:r>
          </a:p>
          <a:p>
            <a:pPr defTabSz="1028075">
              <a:spcAft>
                <a:spcPts val="300"/>
              </a:spcAft>
            </a:pPr>
            <a:r>
              <a:rPr lang="en-US" sz="1200" b="1" dirty="0">
                <a:solidFill>
                  <a:schemeClr val="tx2"/>
                </a:solidFill>
                <a:latin typeface="Helvetica"/>
                <a:cs typeface="Helvetica"/>
              </a:rPr>
              <a:t>Zurich University of Applied Sciences (ZHAW)</a:t>
            </a:r>
          </a:p>
        </p:txBody>
      </p:sp>
      <p:pic>
        <p:nvPicPr>
          <p:cNvPr id="207" name="Picture 20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3" y="1556792"/>
            <a:ext cx="1835697" cy="1376773"/>
          </a:xfrm>
          <a:prstGeom prst="rect">
            <a:avLst/>
          </a:prstGeom>
        </p:spPr>
      </p:pic>
      <p:pic>
        <p:nvPicPr>
          <p:cNvPr id="213"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0206" y="1541771"/>
            <a:ext cx="3133949" cy="1764297"/>
          </a:xfrm>
          <a:prstGeom prst="rect">
            <a:avLst/>
          </a:prstGeom>
          <a:ln w="12700">
            <a:solidFill>
              <a:schemeClr val="bg1"/>
            </a:solidFill>
          </a:ln>
        </p:spPr>
      </p:pic>
      <p:pic>
        <p:nvPicPr>
          <p:cNvPr id="214" name="Picture 2" descr="C:\Users\olry\Desktop\Photos ESS\IMG_20180205_162418.jpg">
            <a:extLst>
              <a:ext uri="{FF2B5EF4-FFF2-40B4-BE49-F238E27FC236}">
                <a16:creationId xmlns:a16="http://schemas.microsoft.com/office/drawing/2014/main" id="{1F885B3F-E1A3-5646-82D8-77EE01BA29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6659" y="1483454"/>
            <a:ext cx="3138287" cy="176406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7783" y="3367459"/>
            <a:ext cx="2633960" cy="237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6" name="Picture 215" descr="C:\Users\U705981\Documents\Monthly reporting\2018-02\DTL\IMG_0024.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34143" y="4303147"/>
            <a:ext cx="2712339" cy="2035058"/>
          </a:xfrm>
          <a:prstGeom prst="rect">
            <a:avLst/>
          </a:prstGeom>
          <a:noFill/>
          <a:ln>
            <a:noFill/>
          </a:ln>
        </p:spPr>
      </p:pic>
      <p:pic>
        <p:nvPicPr>
          <p:cNvPr id="217" name="Picture 2" descr="C:\Users\hdu28324\Pictures\Infrastructure\20180120_14132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84058" y="4614943"/>
            <a:ext cx="3420389" cy="1923969"/>
          </a:xfrm>
          <a:prstGeom prst="rect">
            <a:avLst/>
          </a:prstGeom>
          <a:noFill/>
          <a:extLst>
            <a:ext uri="{909E8E84-426E-40DD-AFC4-6F175D3DCCD1}">
              <a14:hiddenFill xmlns:a14="http://schemas.microsoft.com/office/drawing/2010/main">
                <a:solidFill>
                  <a:srgbClr val="FFFFFF"/>
                </a:solidFill>
              </a14:hiddenFill>
            </a:ext>
          </a:extLst>
        </p:spPr>
      </p:pic>
      <p:pic>
        <p:nvPicPr>
          <p:cNvPr id="218" name="Immagine 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63673" y="1776618"/>
            <a:ext cx="925710" cy="4316678"/>
          </a:xfrm>
          <a:prstGeom prst="rect">
            <a:avLst/>
          </a:prstGeom>
        </p:spPr>
      </p:pic>
    </p:spTree>
    <p:extLst>
      <p:ext uri="{BB962C8B-B14F-4D97-AF65-F5344CB8AC3E}">
        <p14:creationId xmlns:p14="http://schemas.microsoft.com/office/powerpoint/2010/main" val="23824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213"/>
                                        </p:tgtEl>
                                        <p:attrNameLst>
                                          <p:attrName>style.visibility</p:attrName>
                                        </p:attrNameLst>
                                      </p:cBhvr>
                                      <p:to>
                                        <p:strVal val="visible"/>
                                      </p:to>
                                    </p:set>
                                    <p:animEffect transition="in" filter="fade">
                                      <p:cBhvr>
                                        <p:cTn id="11" dur="1000"/>
                                        <p:tgtEl>
                                          <p:spTgt spid="213"/>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214"/>
                                        </p:tgtEl>
                                        <p:attrNameLst>
                                          <p:attrName>style.visibility</p:attrName>
                                        </p:attrNameLst>
                                      </p:cBhvr>
                                      <p:to>
                                        <p:strVal val="visible"/>
                                      </p:to>
                                    </p:set>
                                    <p:animEffect transition="in" filter="fade">
                                      <p:cBhvr>
                                        <p:cTn id="15" dur="1000"/>
                                        <p:tgtEl>
                                          <p:spTgt spid="214"/>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215"/>
                                        </p:tgtEl>
                                        <p:attrNameLst>
                                          <p:attrName>style.visibility</p:attrName>
                                        </p:attrNameLst>
                                      </p:cBhvr>
                                      <p:to>
                                        <p:strVal val="visible"/>
                                      </p:to>
                                    </p:set>
                                    <p:animEffect transition="in" filter="fade">
                                      <p:cBhvr>
                                        <p:cTn id="19" dur="1000"/>
                                        <p:tgtEl>
                                          <p:spTgt spid="215"/>
                                        </p:tgtEl>
                                      </p:cBhvr>
                                    </p:animEffect>
                                  </p:childTnLst>
                                </p:cTn>
                              </p:par>
                            </p:childTnLst>
                          </p:cTn>
                        </p:par>
                        <p:par>
                          <p:cTn id="20" fill="hold">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216"/>
                                        </p:tgtEl>
                                        <p:attrNameLst>
                                          <p:attrName>style.visibility</p:attrName>
                                        </p:attrNameLst>
                                      </p:cBhvr>
                                      <p:to>
                                        <p:strVal val="visible"/>
                                      </p:to>
                                    </p:set>
                                    <p:animEffect transition="in" filter="fade">
                                      <p:cBhvr>
                                        <p:cTn id="23" dur="1000"/>
                                        <p:tgtEl>
                                          <p:spTgt spid="216"/>
                                        </p:tgtEl>
                                      </p:cBhvr>
                                    </p:animEffect>
                                  </p:childTnLst>
                                </p:cTn>
                              </p:par>
                            </p:childTnLst>
                          </p:cTn>
                        </p:par>
                        <p:par>
                          <p:cTn id="24" fill="hold">
                            <p:stCondLst>
                              <p:cond delay="10000"/>
                            </p:stCondLst>
                            <p:childTnLst>
                              <p:par>
                                <p:cTn id="25" presetID="10" presetClass="entr" presetSubtype="0" fill="hold" nodeType="afterEffect">
                                  <p:stCondLst>
                                    <p:cond delay="100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1000"/>
                                        <p:tgtEl>
                                          <p:spTgt spid="217"/>
                                        </p:tgtEl>
                                      </p:cBhvr>
                                    </p:animEffect>
                                  </p:childTnLst>
                                </p:cTn>
                              </p:par>
                            </p:childTnLst>
                          </p:cTn>
                        </p:par>
                        <p:par>
                          <p:cTn id="28" fill="hold">
                            <p:stCondLst>
                              <p:cond delay="12000"/>
                            </p:stCondLst>
                            <p:childTnLst>
                              <p:par>
                                <p:cTn id="29" presetID="10" presetClass="entr" presetSubtype="0" fill="hold" nodeType="afterEffect">
                                  <p:stCondLst>
                                    <p:cond delay="1000"/>
                                  </p:stCondLst>
                                  <p:childTnLst>
                                    <p:set>
                                      <p:cBhvr>
                                        <p:cTn id="30" dur="1" fill="hold">
                                          <p:stCondLst>
                                            <p:cond delay="0"/>
                                          </p:stCondLst>
                                        </p:cTn>
                                        <p:tgtEl>
                                          <p:spTgt spid="218"/>
                                        </p:tgtEl>
                                        <p:attrNameLst>
                                          <p:attrName>style.visibility</p:attrName>
                                        </p:attrNameLst>
                                      </p:cBhvr>
                                      <p:to>
                                        <p:strVal val="visible"/>
                                      </p:to>
                                    </p:set>
                                    <p:animEffect transition="in" filter="fade">
                                      <p:cBhvr>
                                        <p:cTn id="31"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VAT workshop</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7" name="Content Placeholder 2"/>
          <p:cNvSpPr txBox="1">
            <a:spLocks/>
          </p:cNvSpPr>
          <p:nvPr/>
        </p:nvSpPr>
        <p:spPr>
          <a:xfrm>
            <a:off x="457200" y="1700808"/>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Previous VAT workshop held </a:t>
            </a:r>
            <a:r>
              <a:rPr lang="sv-SE" dirty="0"/>
              <a:t>14-15 June 2016</a:t>
            </a:r>
            <a:endParaRPr lang="en-US" dirty="0">
              <a:solidFill>
                <a:srgbClr val="FF0000"/>
              </a:solidFill>
            </a:endParaRPr>
          </a:p>
          <a:p>
            <a:r>
              <a:rPr lang="en-US" dirty="0"/>
              <a:t>Objective to understand the status of VAT treatment for </a:t>
            </a:r>
          </a:p>
          <a:p>
            <a:pPr lvl="1"/>
            <a:r>
              <a:rPr lang="en-US" dirty="0"/>
              <a:t>a) ERIC </a:t>
            </a:r>
          </a:p>
          <a:p>
            <a:pPr lvl="1"/>
            <a:r>
              <a:rPr lang="en-US" dirty="0"/>
              <a:t>b) the Representing Entities and </a:t>
            </a:r>
          </a:p>
          <a:p>
            <a:pPr lvl="1"/>
            <a:r>
              <a:rPr lang="en-US" dirty="0"/>
              <a:t>c) the In-Kind partners.</a:t>
            </a:r>
          </a:p>
          <a:p>
            <a:r>
              <a:rPr lang="en-US" dirty="0"/>
              <a:t>Exchange experiences in respective Member countries.</a:t>
            </a:r>
          </a:p>
          <a:p>
            <a:r>
              <a:rPr lang="en-US" dirty="0"/>
              <a:t>Identify key common issues relative to VAT treatment and Partners.</a:t>
            </a:r>
          </a:p>
        </p:txBody>
      </p:sp>
    </p:spTree>
    <p:extLst>
      <p:ext uri="{BB962C8B-B14F-4D97-AF65-F5344CB8AC3E}">
        <p14:creationId xmlns:p14="http://schemas.microsoft.com/office/powerpoint/2010/main" val="37045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VAT Work with the ERIC?</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971600" y="1412776"/>
            <a:ext cx="7488832" cy="5445224"/>
          </a:xfrm>
          <a:prstGeom prst="rect">
            <a:avLst/>
          </a:prstGeom>
        </p:spPr>
      </p:pic>
    </p:spTree>
    <p:extLst>
      <p:ext uri="{BB962C8B-B14F-4D97-AF65-F5344CB8AC3E}">
        <p14:creationId xmlns:p14="http://schemas.microsoft.com/office/powerpoint/2010/main" val="206428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67744" y="1412776"/>
            <a:ext cx="4824536" cy="54452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876256" y="1412776"/>
            <a:ext cx="2267744" cy="5445224"/>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1412776"/>
            <a:ext cx="2267744" cy="5445224"/>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VAT in Partners’ member states</a:t>
            </a:r>
          </a:p>
        </p:txBody>
      </p:sp>
      <p:sp>
        <p:nvSpPr>
          <p:cNvPr id="35" name="Bent-Up Arrow 34"/>
          <p:cNvSpPr/>
          <p:nvPr/>
        </p:nvSpPr>
        <p:spPr>
          <a:xfrm rot="5400000">
            <a:off x="6228318" y="5645013"/>
            <a:ext cx="733705" cy="1310037"/>
          </a:xfrm>
          <a:prstGeom prst="bentUpArrow">
            <a:avLst>
              <a:gd name="adj1" fmla="val 27138"/>
              <a:gd name="adj2" fmla="val 25104"/>
              <a:gd name="adj3" fmla="val 34906"/>
            </a:avLst>
          </a:prstGeom>
        </p:spPr>
        <p:style>
          <a:lnRef idx="2">
            <a:schemeClr val="accent1"/>
          </a:lnRef>
          <a:fillRef idx="1">
            <a:schemeClr val="lt1"/>
          </a:fillRef>
          <a:effectRef idx="0">
            <a:schemeClr val="accent1"/>
          </a:effectRef>
          <a:fontRef idx="minor">
            <a:schemeClr val="dk1"/>
          </a:fontRef>
        </p:style>
      </p:sp>
      <p:graphicFrame>
        <p:nvGraphicFramePr>
          <p:cNvPr id="36" name="Diagram 35"/>
          <p:cNvGraphicFramePr/>
          <p:nvPr>
            <p:extLst/>
          </p:nvPr>
        </p:nvGraphicFramePr>
        <p:xfrm>
          <a:off x="2509213" y="2132856"/>
          <a:ext cx="4333394" cy="433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Rounded Rectangle 37"/>
          <p:cNvSpPr/>
          <p:nvPr/>
        </p:nvSpPr>
        <p:spPr>
          <a:xfrm>
            <a:off x="7284219" y="2708920"/>
            <a:ext cx="1518228" cy="3078522"/>
          </a:xfrm>
          <a:prstGeom prst="roundRect">
            <a:avLst>
              <a:gd name="adj" fmla="val 16670"/>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r>
              <a:rPr lang="en-US" sz="1400" dirty="0">
                <a:solidFill>
                  <a:prstClr val="black"/>
                </a:solidFill>
              </a:rPr>
              <a:t>VAT Exemption / Reimbursement</a:t>
            </a:r>
          </a:p>
        </p:txBody>
      </p:sp>
      <p:sp>
        <p:nvSpPr>
          <p:cNvPr id="39" name="Rounded Rectangle 38"/>
          <p:cNvSpPr/>
          <p:nvPr/>
        </p:nvSpPr>
        <p:spPr>
          <a:xfrm>
            <a:off x="251520" y="1628800"/>
            <a:ext cx="1908849" cy="58700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r>
              <a:rPr lang="en-US" dirty="0">
                <a:solidFill>
                  <a:prstClr val="black"/>
                </a:solidFill>
              </a:rPr>
              <a:t>PRECONDITION</a:t>
            </a:r>
          </a:p>
        </p:txBody>
      </p:sp>
      <p:sp>
        <p:nvSpPr>
          <p:cNvPr id="40" name="Rounded Rectangle 39"/>
          <p:cNvSpPr/>
          <p:nvPr/>
        </p:nvSpPr>
        <p:spPr>
          <a:xfrm>
            <a:off x="7092280" y="1628800"/>
            <a:ext cx="1879600" cy="587009"/>
          </a:xfrm>
          <a:prstGeom prst="roundRect">
            <a:avLst>
              <a:gd name="adj" fmla="val 16670"/>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r>
              <a:rPr lang="en-US">
                <a:solidFill>
                  <a:prstClr val="black"/>
                </a:solidFill>
              </a:rPr>
              <a:t>OUTCOMES</a:t>
            </a:r>
            <a:endParaRPr lang="en-US" dirty="0">
              <a:solidFill>
                <a:prstClr val="black"/>
              </a:solidFill>
            </a:endParaRPr>
          </a:p>
        </p:txBody>
      </p:sp>
      <p:sp>
        <p:nvSpPr>
          <p:cNvPr id="41" name="Rounded Rectangle 40"/>
          <p:cNvSpPr/>
          <p:nvPr/>
        </p:nvSpPr>
        <p:spPr>
          <a:xfrm>
            <a:off x="3419872" y="1628800"/>
            <a:ext cx="2501426" cy="587009"/>
          </a:xfrm>
          <a:prstGeom prst="roundRect">
            <a:avLst>
              <a:gd name="adj" fmla="val 16670"/>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r>
              <a:rPr lang="en-US" dirty="0">
                <a:solidFill>
                  <a:prstClr val="black"/>
                </a:solidFill>
              </a:rPr>
              <a:t>APPROACHES</a:t>
            </a:r>
          </a:p>
        </p:txBody>
      </p:sp>
      <p:sp>
        <p:nvSpPr>
          <p:cNvPr id="42" name="Rounded Rectangle 41"/>
          <p:cNvSpPr/>
          <p:nvPr/>
        </p:nvSpPr>
        <p:spPr>
          <a:xfrm>
            <a:off x="432816" y="2708920"/>
            <a:ext cx="1518228" cy="2545057"/>
          </a:xfrm>
          <a:prstGeom prst="roundRect">
            <a:avLst>
              <a:gd name="adj" fmla="val 16670"/>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r>
              <a:rPr lang="en-US" sz="1600" dirty="0">
                <a:solidFill>
                  <a:prstClr val="black"/>
                </a:solidFill>
              </a:rPr>
              <a:t>ESS ERIC recognized as an International Organisation</a:t>
            </a:r>
          </a:p>
        </p:txBody>
      </p:sp>
      <p:cxnSp>
        <p:nvCxnSpPr>
          <p:cNvPr id="43" name="Straight Arrow Connector 42"/>
          <p:cNvCxnSpPr/>
          <p:nvPr/>
        </p:nvCxnSpPr>
        <p:spPr>
          <a:xfrm>
            <a:off x="1951044" y="2968174"/>
            <a:ext cx="542958"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44" name="Straight Arrow Connector 43"/>
          <p:cNvCxnSpPr/>
          <p:nvPr/>
        </p:nvCxnSpPr>
        <p:spPr>
          <a:xfrm>
            <a:off x="4108642" y="2968174"/>
            <a:ext cx="3073752"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45" name="Straight Arrow Connector 44"/>
          <p:cNvCxnSpPr/>
          <p:nvPr/>
        </p:nvCxnSpPr>
        <p:spPr>
          <a:xfrm>
            <a:off x="5061527" y="3775999"/>
            <a:ext cx="2120867"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46" name="Straight Arrow Connector 45"/>
          <p:cNvCxnSpPr/>
          <p:nvPr/>
        </p:nvCxnSpPr>
        <p:spPr>
          <a:xfrm>
            <a:off x="6070248" y="4555728"/>
            <a:ext cx="1112146"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47" name="Straight Arrow Connector 46"/>
          <p:cNvCxnSpPr/>
          <p:nvPr/>
        </p:nvCxnSpPr>
        <p:spPr>
          <a:xfrm>
            <a:off x="6864527" y="5518988"/>
            <a:ext cx="417567" cy="397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48" name="Elbow Connector 47"/>
          <p:cNvCxnSpPr>
            <a:stCxn id="42" idx="2"/>
          </p:cNvCxnSpPr>
          <p:nvPr/>
        </p:nvCxnSpPr>
        <p:spPr>
          <a:xfrm rot="16200000" flipH="1">
            <a:off x="3005419" y="3440488"/>
            <a:ext cx="537964" cy="4164942"/>
          </a:xfrm>
          <a:prstGeom prst="bentConnector2">
            <a:avLst/>
          </a:prstGeom>
          <a:ln>
            <a:tailEnd type="arrow"/>
          </a:ln>
        </p:spPr>
        <p:style>
          <a:lnRef idx="2">
            <a:schemeClr val="accent1"/>
          </a:lnRef>
          <a:fillRef idx="1">
            <a:schemeClr val="lt1"/>
          </a:fillRef>
          <a:effectRef idx="0">
            <a:schemeClr val="accent1"/>
          </a:effectRef>
          <a:fontRef idx="minor">
            <a:schemeClr val="dk1"/>
          </a:fontRef>
        </p:style>
      </p:cxnSp>
      <p:sp>
        <p:nvSpPr>
          <p:cNvPr id="51" name="Rounded Rectangle 50"/>
          <p:cNvSpPr/>
          <p:nvPr/>
        </p:nvSpPr>
        <p:spPr>
          <a:xfrm>
            <a:off x="7308304" y="6162823"/>
            <a:ext cx="1440160" cy="626799"/>
          </a:xfrm>
          <a:prstGeom prst="roundRect">
            <a:avLst>
              <a:gd name="adj" fmla="val 16670"/>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r>
              <a:rPr lang="en-US" sz="1400" dirty="0">
                <a:solidFill>
                  <a:prstClr val="black"/>
                </a:solidFill>
              </a:rPr>
              <a:t>NO solution</a:t>
            </a:r>
          </a:p>
          <a:p>
            <a:pPr algn="ctr" defTabSz="457200"/>
            <a:r>
              <a:rPr lang="en-US" sz="1400" dirty="0">
                <a:solidFill>
                  <a:prstClr val="black"/>
                </a:solidFill>
              </a:rPr>
              <a:t>(pay VAT)</a:t>
            </a:r>
          </a:p>
        </p:txBody>
      </p:sp>
      <p:sp>
        <p:nvSpPr>
          <p:cNvPr id="52" name="TextBox 51"/>
          <p:cNvSpPr txBox="1"/>
          <p:nvPr/>
        </p:nvSpPr>
        <p:spPr>
          <a:xfrm>
            <a:off x="2777893" y="5505047"/>
            <a:ext cx="855956" cy="276999"/>
          </a:xfrm>
          <a:prstGeom prst="rect">
            <a:avLst/>
          </a:prstGeom>
          <a:noFill/>
        </p:spPr>
        <p:txBody>
          <a:bodyPr wrap="square" rtlCol="0">
            <a:spAutoFit/>
          </a:bodyPr>
          <a:lstStyle/>
          <a:p>
            <a:pPr algn="ctr" defTabSz="457200"/>
            <a:r>
              <a:rPr lang="en-US" sz="1200" dirty="0">
                <a:solidFill>
                  <a:prstClr val="black"/>
                </a:solidFill>
              </a:rPr>
              <a:t>no</a:t>
            </a:r>
          </a:p>
        </p:txBody>
      </p:sp>
      <p:sp>
        <p:nvSpPr>
          <p:cNvPr id="53" name="TextBox 52"/>
          <p:cNvSpPr txBox="1"/>
          <p:nvPr/>
        </p:nvSpPr>
        <p:spPr>
          <a:xfrm>
            <a:off x="5057996" y="2704643"/>
            <a:ext cx="855956" cy="276999"/>
          </a:xfrm>
          <a:prstGeom prst="rect">
            <a:avLst/>
          </a:prstGeom>
          <a:noFill/>
        </p:spPr>
        <p:txBody>
          <a:bodyPr wrap="square" rtlCol="0">
            <a:spAutoFit/>
          </a:bodyPr>
          <a:lstStyle/>
          <a:p>
            <a:pPr algn="ctr" defTabSz="457200"/>
            <a:r>
              <a:rPr lang="en-US" sz="1200" dirty="0">
                <a:solidFill>
                  <a:prstClr val="black"/>
                </a:solidFill>
              </a:rPr>
              <a:t>yes</a:t>
            </a:r>
          </a:p>
        </p:txBody>
      </p:sp>
      <p:sp>
        <p:nvSpPr>
          <p:cNvPr id="55" name="TextBox 54"/>
          <p:cNvSpPr txBox="1"/>
          <p:nvPr/>
        </p:nvSpPr>
        <p:spPr>
          <a:xfrm>
            <a:off x="5693982" y="3492993"/>
            <a:ext cx="855956" cy="276999"/>
          </a:xfrm>
          <a:prstGeom prst="rect">
            <a:avLst/>
          </a:prstGeom>
          <a:noFill/>
        </p:spPr>
        <p:txBody>
          <a:bodyPr wrap="square" rtlCol="0">
            <a:spAutoFit/>
          </a:bodyPr>
          <a:lstStyle/>
          <a:p>
            <a:pPr algn="ctr" defTabSz="457200"/>
            <a:r>
              <a:rPr lang="en-US" sz="1200" dirty="0">
                <a:solidFill>
                  <a:prstClr val="black"/>
                </a:solidFill>
              </a:rPr>
              <a:t>yes</a:t>
            </a:r>
          </a:p>
        </p:txBody>
      </p:sp>
      <p:sp>
        <p:nvSpPr>
          <p:cNvPr id="56" name="TextBox 55"/>
          <p:cNvSpPr txBox="1"/>
          <p:nvPr/>
        </p:nvSpPr>
        <p:spPr>
          <a:xfrm>
            <a:off x="6198343" y="4300818"/>
            <a:ext cx="855956" cy="276999"/>
          </a:xfrm>
          <a:prstGeom prst="rect">
            <a:avLst/>
          </a:prstGeom>
          <a:noFill/>
        </p:spPr>
        <p:txBody>
          <a:bodyPr wrap="square" rtlCol="0">
            <a:spAutoFit/>
          </a:bodyPr>
          <a:lstStyle/>
          <a:p>
            <a:pPr algn="ctr" defTabSz="457200"/>
            <a:r>
              <a:rPr lang="en-US" sz="1200" dirty="0">
                <a:solidFill>
                  <a:prstClr val="black"/>
                </a:solidFill>
              </a:rPr>
              <a:t>yes</a:t>
            </a:r>
          </a:p>
        </p:txBody>
      </p:sp>
      <p:sp>
        <p:nvSpPr>
          <p:cNvPr id="57" name="TextBox 56"/>
          <p:cNvSpPr txBox="1"/>
          <p:nvPr/>
        </p:nvSpPr>
        <p:spPr>
          <a:xfrm>
            <a:off x="6626321" y="5253976"/>
            <a:ext cx="855956" cy="276999"/>
          </a:xfrm>
          <a:prstGeom prst="rect">
            <a:avLst/>
          </a:prstGeom>
          <a:noFill/>
        </p:spPr>
        <p:txBody>
          <a:bodyPr wrap="square" rtlCol="0">
            <a:spAutoFit/>
          </a:bodyPr>
          <a:lstStyle/>
          <a:p>
            <a:pPr algn="ctr" defTabSz="457200"/>
            <a:r>
              <a:rPr lang="en-US" sz="1200" dirty="0">
                <a:solidFill>
                  <a:prstClr val="black"/>
                </a:solidFill>
              </a:rPr>
              <a:t>yes</a:t>
            </a:r>
          </a:p>
        </p:txBody>
      </p:sp>
      <p:sp>
        <p:nvSpPr>
          <p:cNvPr id="58" name="TextBox 57"/>
          <p:cNvSpPr txBox="1"/>
          <p:nvPr/>
        </p:nvSpPr>
        <p:spPr>
          <a:xfrm>
            <a:off x="2864642" y="3448858"/>
            <a:ext cx="576177" cy="276999"/>
          </a:xfrm>
          <a:prstGeom prst="rect">
            <a:avLst/>
          </a:prstGeom>
          <a:noFill/>
        </p:spPr>
        <p:txBody>
          <a:bodyPr wrap="square" rtlCol="0">
            <a:spAutoFit/>
          </a:bodyPr>
          <a:lstStyle/>
          <a:p>
            <a:pPr algn="ctr" defTabSz="457200"/>
            <a:r>
              <a:rPr lang="en-US" sz="1200" dirty="0">
                <a:solidFill>
                  <a:prstClr val="black"/>
                </a:solidFill>
              </a:rPr>
              <a:t>no</a:t>
            </a:r>
          </a:p>
        </p:txBody>
      </p:sp>
      <p:sp>
        <p:nvSpPr>
          <p:cNvPr id="59" name="TextBox 58"/>
          <p:cNvSpPr txBox="1"/>
          <p:nvPr/>
        </p:nvSpPr>
        <p:spPr>
          <a:xfrm>
            <a:off x="3854396" y="4300818"/>
            <a:ext cx="576177" cy="276999"/>
          </a:xfrm>
          <a:prstGeom prst="rect">
            <a:avLst/>
          </a:prstGeom>
          <a:noFill/>
        </p:spPr>
        <p:txBody>
          <a:bodyPr wrap="square" rtlCol="0">
            <a:spAutoFit/>
          </a:bodyPr>
          <a:lstStyle/>
          <a:p>
            <a:pPr algn="ctr" defTabSz="457200"/>
            <a:r>
              <a:rPr lang="en-US" sz="1200" dirty="0">
                <a:solidFill>
                  <a:prstClr val="black"/>
                </a:solidFill>
              </a:rPr>
              <a:t>no</a:t>
            </a:r>
          </a:p>
        </p:txBody>
      </p:sp>
      <p:sp>
        <p:nvSpPr>
          <p:cNvPr id="60" name="TextBox 59"/>
          <p:cNvSpPr txBox="1"/>
          <p:nvPr/>
        </p:nvSpPr>
        <p:spPr>
          <a:xfrm>
            <a:off x="4821222" y="5054310"/>
            <a:ext cx="576177" cy="276999"/>
          </a:xfrm>
          <a:prstGeom prst="rect">
            <a:avLst/>
          </a:prstGeom>
          <a:noFill/>
        </p:spPr>
        <p:txBody>
          <a:bodyPr wrap="square" rtlCol="0">
            <a:spAutoFit/>
          </a:bodyPr>
          <a:lstStyle/>
          <a:p>
            <a:pPr algn="ctr" defTabSz="457200"/>
            <a:r>
              <a:rPr lang="en-US" sz="1200" dirty="0">
                <a:solidFill>
                  <a:prstClr val="black"/>
                </a:solidFill>
              </a:rPr>
              <a:t>no</a:t>
            </a:r>
          </a:p>
        </p:txBody>
      </p:sp>
      <p:sp>
        <p:nvSpPr>
          <p:cNvPr id="61" name="TextBox 60"/>
          <p:cNvSpPr txBox="1"/>
          <p:nvPr/>
        </p:nvSpPr>
        <p:spPr>
          <a:xfrm>
            <a:off x="6182259" y="6127250"/>
            <a:ext cx="576177" cy="276999"/>
          </a:xfrm>
          <a:prstGeom prst="rect">
            <a:avLst/>
          </a:prstGeom>
          <a:noFill/>
        </p:spPr>
        <p:txBody>
          <a:bodyPr wrap="square" rtlCol="0">
            <a:spAutoFit/>
          </a:bodyPr>
          <a:lstStyle/>
          <a:p>
            <a:pPr algn="ctr" defTabSz="457200"/>
            <a:r>
              <a:rPr lang="en-US" sz="1200" dirty="0">
                <a:solidFill>
                  <a:prstClr val="black"/>
                </a:solidFill>
              </a:rPr>
              <a:t>no</a:t>
            </a:r>
          </a:p>
        </p:txBody>
      </p:sp>
      <p:sp>
        <p:nvSpPr>
          <p:cNvPr id="62" name="TextBox 61"/>
          <p:cNvSpPr txBox="1"/>
          <p:nvPr/>
        </p:nvSpPr>
        <p:spPr>
          <a:xfrm>
            <a:off x="1794545" y="2704643"/>
            <a:ext cx="855956" cy="276999"/>
          </a:xfrm>
          <a:prstGeom prst="rect">
            <a:avLst/>
          </a:prstGeom>
          <a:noFill/>
        </p:spPr>
        <p:txBody>
          <a:bodyPr wrap="square" rtlCol="0">
            <a:spAutoFit/>
          </a:bodyPr>
          <a:lstStyle/>
          <a:p>
            <a:pPr algn="ctr" defTabSz="457200"/>
            <a:r>
              <a:rPr lang="en-US" sz="1200" dirty="0">
                <a:solidFill>
                  <a:prstClr val="black"/>
                </a:solidFill>
              </a:rPr>
              <a:t>yes</a:t>
            </a:r>
          </a:p>
        </p:txBody>
      </p:sp>
    </p:spTree>
    <p:extLst>
      <p:ext uri="{BB962C8B-B14F-4D97-AF65-F5344CB8AC3E}">
        <p14:creationId xmlns:p14="http://schemas.microsoft.com/office/powerpoint/2010/main" val="31160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72" y="416223"/>
            <a:ext cx="7139136" cy="1143000"/>
          </a:xfrm>
        </p:spPr>
        <p:txBody>
          <a:bodyPr>
            <a:normAutofit/>
          </a:bodyPr>
          <a:lstStyle/>
          <a:p>
            <a:r>
              <a:rPr lang="en-US" dirty="0"/>
              <a:t>Ways forward were established</a:t>
            </a:r>
            <a:br>
              <a:rPr lang="en-US" dirty="0"/>
            </a:b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graphicFrame>
        <p:nvGraphicFramePr>
          <p:cNvPr id="3" name="Table 2"/>
          <p:cNvGraphicFramePr>
            <a:graphicFrameLocks noGrp="1"/>
          </p:cNvGraphicFramePr>
          <p:nvPr>
            <p:extLst>
              <p:ext uri="{D42A27DB-BD31-4B8C-83A1-F6EECF244321}">
                <p14:modId xmlns:p14="http://schemas.microsoft.com/office/powerpoint/2010/main" val="2246827705"/>
              </p:ext>
            </p:extLst>
          </p:nvPr>
        </p:nvGraphicFramePr>
        <p:xfrm>
          <a:off x="457200" y="1913240"/>
          <a:ext cx="7643192" cy="2595880"/>
        </p:xfrm>
        <a:graphic>
          <a:graphicData uri="http://schemas.openxmlformats.org/drawingml/2006/table">
            <a:tbl>
              <a:tblPr firstRow="1" bandRow="1">
                <a:tableStyleId>{5C22544A-7EE6-4342-B048-85BDC9FD1C3A}</a:tableStyleId>
              </a:tblPr>
              <a:tblGrid>
                <a:gridCol w="1882552">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370840">
                <a:tc>
                  <a:txBody>
                    <a:bodyPr/>
                    <a:lstStyle/>
                    <a:p>
                      <a:r>
                        <a:rPr lang="en-US" sz="1600" b="0" i="0" dirty="0">
                          <a:latin typeface="Calibri Light" charset="0"/>
                          <a:ea typeface="Calibri Light" charset="0"/>
                          <a:cs typeface="Calibri Light" charset="0"/>
                        </a:rPr>
                        <a:t>Country</a:t>
                      </a:r>
                    </a:p>
                  </a:txBody>
                  <a:tcPr anchor="ctr"/>
                </a:tc>
                <a:tc>
                  <a:txBody>
                    <a:bodyPr/>
                    <a:lstStyle/>
                    <a:p>
                      <a:r>
                        <a:rPr lang="en-US" sz="1600" b="0" i="0" dirty="0">
                          <a:latin typeface="Calibri Light" charset="0"/>
                          <a:ea typeface="Calibri Light" charset="0"/>
                          <a:cs typeface="Calibri Light" charset="0"/>
                        </a:rPr>
                        <a:t>VAT Status</a:t>
                      </a:r>
                    </a:p>
                  </a:txBody>
                  <a:tcPr anchor="ctr"/>
                </a:tc>
                <a:extLst>
                  <a:ext uri="{0D108BD9-81ED-4DB2-BD59-A6C34878D82A}">
                    <a16:rowId xmlns:a16="http://schemas.microsoft.com/office/drawing/2014/main" val="10000"/>
                  </a:ext>
                </a:extLst>
              </a:tr>
              <a:tr h="370840">
                <a:tc>
                  <a:txBody>
                    <a:bodyPr/>
                    <a:lstStyle/>
                    <a:p>
                      <a:r>
                        <a:rPr lang="en-US" b="0" i="0" dirty="0">
                          <a:latin typeface="Calibri Light" charset="0"/>
                          <a:ea typeface="Calibri Light" charset="0"/>
                          <a:cs typeface="Calibri Light" charset="0"/>
                        </a:rPr>
                        <a:t>France</a:t>
                      </a:r>
                    </a:p>
                  </a:txBody>
                  <a:tcPr/>
                </a:tc>
                <a:tc>
                  <a:txBody>
                    <a:bodyPr/>
                    <a:lstStyle/>
                    <a:p>
                      <a:r>
                        <a:rPr lang="en-US" b="0" i="0" dirty="0">
                          <a:latin typeface="Calibri Light" charset="0"/>
                          <a:ea typeface="Calibri Light" charset="0"/>
                          <a:cs typeface="Calibri Light" charset="0"/>
                        </a:rPr>
                        <a:t>15(10) Certificate</a:t>
                      </a:r>
                    </a:p>
                  </a:txBody>
                  <a:tcPr/>
                </a:tc>
                <a:extLst>
                  <a:ext uri="{0D108BD9-81ED-4DB2-BD59-A6C34878D82A}">
                    <a16:rowId xmlns:a16="http://schemas.microsoft.com/office/drawing/2014/main" val="10003"/>
                  </a:ext>
                </a:extLst>
              </a:tr>
              <a:tr h="370840">
                <a:tc>
                  <a:txBody>
                    <a:bodyPr/>
                    <a:lstStyle/>
                    <a:p>
                      <a:r>
                        <a:rPr lang="en-US" b="0" i="0" dirty="0">
                          <a:latin typeface="Calibri Light" charset="0"/>
                          <a:ea typeface="Calibri Light" charset="0"/>
                          <a:cs typeface="Calibri Light" charset="0"/>
                        </a:rPr>
                        <a:t>Hungary</a:t>
                      </a:r>
                    </a:p>
                  </a:txBody>
                  <a:tcPr/>
                </a:tc>
                <a:tc>
                  <a:txBody>
                    <a:bodyPr/>
                    <a:lstStyle/>
                    <a:p>
                      <a:r>
                        <a:rPr lang="en-US" b="0" i="0" dirty="0">
                          <a:latin typeface="Calibri Light" charset="0"/>
                          <a:ea typeface="Calibri Light" charset="0"/>
                          <a:cs typeface="Calibri Light" charset="0"/>
                        </a:rPr>
                        <a:t>Exempt</a:t>
                      </a:r>
                    </a:p>
                  </a:txBody>
                  <a:tcPr/>
                </a:tc>
                <a:extLst>
                  <a:ext uri="{0D108BD9-81ED-4DB2-BD59-A6C34878D82A}">
                    <a16:rowId xmlns:a16="http://schemas.microsoft.com/office/drawing/2014/main" val="10005"/>
                  </a:ext>
                </a:extLst>
              </a:tr>
              <a:tr h="370840">
                <a:tc>
                  <a:txBody>
                    <a:bodyPr/>
                    <a:lstStyle/>
                    <a:p>
                      <a:r>
                        <a:rPr lang="en-US" b="0" i="0" dirty="0">
                          <a:latin typeface="Calibri Light" charset="0"/>
                          <a:ea typeface="Calibri Light" charset="0"/>
                          <a:cs typeface="Calibri Light" charset="0"/>
                        </a:rPr>
                        <a:t>Italy</a:t>
                      </a:r>
                    </a:p>
                  </a:txBody>
                  <a:tcPr/>
                </a:tc>
                <a:tc>
                  <a:txBody>
                    <a:bodyPr/>
                    <a:lstStyle/>
                    <a:p>
                      <a:r>
                        <a:rPr lang="en-US" b="0" i="0" dirty="0">
                          <a:latin typeface="Calibri Light" charset="0"/>
                          <a:ea typeface="Calibri Light" charset="0"/>
                          <a:cs typeface="Calibri Light" charset="0"/>
                        </a:rPr>
                        <a:t>Trilateral In Kind Contribution Agreement (</a:t>
                      </a:r>
                      <a:r>
                        <a:rPr lang="en-US" b="0" i="0" dirty="0" err="1">
                          <a:latin typeface="Calibri Light" charset="0"/>
                          <a:ea typeface="Calibri Light" charset="0"/>
                          <a:cs typeface="Calibri Light" charset="0"/>
                        </a:rPr>
                        <a:t>Elettra</a:t>
                      </a:r>
                      <a:r>
                        <a:rPr lang="en-US" b="0" i="0" dirty="0">
                          <a:latin typeface="Calibri Light" charset="0"/>
                          <a:ea typeface="Calibri Light" charset="0"/>
                          <a:cs typeface="Calibri Light" charset="0"/>
                        </a:rPr>
                        <a:t>,</a:t>
                      </a:r>
                      <a:r>
                        <a:rPr lang="en-US" b="0" i="0" baseline="0" dirty="0">
                          <a:latin typeface="Calibri Light" charset="0"/>
                          <a:ea typeface="Calibri Light" charset="0"/>
                          <a:cs typeface="Calibri Light" charset="0"/>
                        </a:rPr>
                        <a:t> INFN, ESS)</a:t>
                      </a:r>
                      <a:endParaRPr lang="en-US" b="0" i="0" dirty="0">
                        <a:latin typeface="Calibri Light" charset="0"/>
                        <a:ea typeface="Calibri Light" charset="0"/>
                        <a:cs typeface="Calibri Light" charset="0"/>
                      </a:endParaRPr>
                    </a:p>
                  </a:txBody>
                  <a:tcPr/>
                </a:tc>
                <a:extLst>
                  <a:ext uri="{0D108BD9-81ED-4DB2-BD59-A6C34878D82A}">
                    <a16:rowId xmlns:a16="http://schemas.microsoft.com/office/drawing/2014/main" val="10007"/>
                  </a:ext>
                </a:extLst>
              </a:tr>
              <a:tr h="370840">
                <a:tc>
                  <a:txBody>
                    <a:bodyPr/>
                    <a:lstStyle/>
                    <a:p>
                      <a:r>
                        <a:rPr lang="en-US" b="0" i="0" dirty="0">
                          <a:latin typeface="Calibri Light" charset="0"/>
                          <a:ea typeface="Calibri Light" charset="0"/>
                          <a:cs typeface="Calibri Light" charset="0"/>
                        </a:rPr>
                        <a:t>Spain</a:t>
                      </a:r>
                    </a:p>
                  </a:txBody>
                  <a:tcPr/>
                </a:tc>
                <a:tc>
                  <a:txBody>
                    <a:bodyPr/>
                    <a:lstStyle/>
                    <a:p>
                      <a:r>
                        <a:rPr lang="en-US" b="0" i="0" dirty="0">
                          <a:latin typeface="Calibri Light" charset="0"/>
                          <a:ea typeface="Calibri Light" charset="0"/>
                          <a:cs typeface="Calibri Light" charset="0"/>
                        </a:rPr>
                        <a:t>Exempt</a:t>
                      </a:r>
                    </a:p>
                  </a:txBody>
                  <a:tcPr/>
                </a:tc>
                <a:extLst>
                  <a:ext uri="{0D108BD9-81ED-4DB2-BD59-A6C34878D82A}">
                    <a16:rowId xmlns:a16="http://schemas.microsoft.com/office/drawing/2014/main" val="10009"/>
                  </a:ext>
                </a:extLst>
              </a:tr>
              <a:tr h="370840">
                <a:tc>
                  <a:txBody>
                    <a:bodyPr/>
                    <a:lstStyle/>
                    <a:p>
                      <a:r>
                        <a:rPr lang="en-US" b="0" i="0" dirty="0">
                          <a:latin typeface="Calibri Light" charset="0"/>
                          <a:ea typeface="Calibri Light" charset="0"/>
                          <a:cs typeface="Calibri Light" charset="0"/>
                        </a:rPr>
                        <a:t>Switzerland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latin typeface="Calibri Light" charset="0"/>
                          <a:ea typeface="Calibri Light" charset="0"/>
                          <a:cs typeface="Calibri Light" charset="0"/>
                        </a:rPr>
                        <a:t>Non-EU/ Awaiting Confirmation</a:t>
                      </a:r>
                    </a:p>
                  </a:txBody>
                  <a:tcPr/>
                </a:tc>
                <a:extLst>
                  <a:ext uri="{0D108BD9-81ED-4DB2-BD59-A6C34878D82A}">
                    <a16:rowId xmlns:a16="http://schemas.microsoft.com/office/drawing/2014/main" val="10010"/>
                  </a:ext>
                </a:extLst>
              </a:tr>
              <a:tr h="370840">
                <a:tc>
                  <a:txBody>
                    <a:bodyPr/>
                    <a:lstStyle/>
                    <a:p>
                      <a:r>
                        <a:rPr lang="en-US" b="0" i="0" dirty="0">
                          <a:latin typeface="Calibri Light" charset="0"/>
                          <a:ea typeface="Calibri Light" charset="0"/>
                          <a:cs typeface="Calibri Light" charset="0"/>
                        </a:rPr>
                        <a:t>United Kingdom</a:t>
                      </a:r>
                    </a:p>
                  </a:txBody>
                  <a:tcPr/>
                </a:tc>
                <a:tc>
                  <a:txBody>
                    <a:bodyPr/>
                    <a:lstStyle/>
                    <a:p>
                      <a:r>
                        <a:rPr lang="en-US" b="0" i="0" dirty="0">
                          <a:latin typeface="Calibri Light" charset="0"/>
                          <a:ea typeface="Calibri Light" charset="0"/>
                          <a:cs typeface="Calibri Light" charset="0"/>
                        </a:rPr>
                        <a:t>15(10) Certificate</a:t>
                      </a:r>
                    </a:p>
                  </a:txBody>
                  <a:tcPr/>
                </a:tc>
                <a:extLst>
                  <a:ext uri="{0D108BD9-81ED-4DB2-BD59-A6C34878D82A}">
                    <a16:rowId xmlns:a16="http://schemas.microsoft.com/office/drawing/2014/main" val="10011"/>
                  </a:ext>
                </a:extLst>
              </a:tr>
            </a:tbl>
          </a:graphicData>
        </a:graphic>
      </p:graphicFrame>
      <p:sp>
        <p:nvSpPr>
          <p:cNvPr id="15" name="TextBox 14">
            <a:extLst>
              <a:ext uri="{FF2B5EF4-FFF2-40B4-BE49-F238E27FC236}">
                <a16:creationId xmlns:a16="http://schemas.microsoft.com/office/drawing/2014/main" id="{79EDC7B9-967B-5848-9485-B8FAE12AA1DC}"/>
              </a:ext>
            </a:extLst>
          </p:cNvPr>
          <p:cNvSpPr txBox="1"/>
          <p:nvPr/>
        </p:nvSpPr>
        <p:spPr>
          <a:xfrm>
            <a:off x="467544" y="4574992"/>
            <a:ext cx="781337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ESS estimated a cost exposure of between €25-50 million</a:t>
            </a:r>
            <a:br>
              <a:rPr lang="en-US" dirty="0"/>
            </a:br>
            <a:r>
              <a:rPr lang="en-US" dirty="0"/>
              <a:t>IF THE ISSUE WAS NOT resolved with all partners;</a:t>
            </a:r>
          </a:p>
          <a:p>
            <a:pPr marL="285750" indent="-285750">
              <a:buFont typeface="Arial" panose="020B0604020202020204" pitchFamily="34" charset="0"/>
              <a:buChar char="•"/>
            </a:pPr>
            <a:r>
              <a:rPr lang="en-GB" dirty="0"/>
              <a:t>Member country VAT status varies, but solutions have been found.</a:t>
            </a:r>
          </a:p>
          <a:p>
            <a:pPr marL="285750" indent="-285750">
              <a:buFont typeface="Arial" panose="020B0604020202020204" pitchFamily="34" charset="0"/>
              <a:buChar char="•"/>
            </a:pPr>
            <a:r>
              <a:rPr lang="en-GB" dirty="0"/>
              <a:t>Some solutions require a more active approach by ESS.</a:t>
            </a:r>
          </a:p>
          <a:p>
            <a:pPr marL="285750" indent="-285750">
              <a:buFont typeface="Arial" panose="020B0604020202020204" pitchFamily="34" charset="0"/>
              <a:buChar char="•"/>
            </a:pPr>
            <a:r>
              <a:rPr lang="en-GB" dirty="0"/>
              <a:t>The VAT question now shifts with the project – towards installations in Sweden</a:t>
            </a:r>
          </a:p>
        </p:txBody>
      </p:sp>
      <p:sp>
        <p:nvSpPr>
          <p:cNvPr id="6" name="Rectangle 5"/>
          <p:cNvSpPr/>
          <p:nvPr/>
        </p:nvSpPr>
        <p:spPr>
          <a:xfrm>
            <a:off x="395536" y="1485393"/>
            <a:ext cx="3228448" cy="369332"/>
          </a:xfrm>
          <a:prstGeom prst="rect">
            <a:avLst/>
          </a:prstGeom>
        </p:spPr>
        <p:txBody>
          <a:bodyPr wrap="none">
            <a:spAutoFit/>
          </a:bodyPr>
          <a:lstStyle/>
          <a:p>
            <a:r>
              <a:rPr lang="en-US" dirty="0"/>
              <a:t>VAT status in Member countries:</a:t>
            </a:r>
            <a:endParaRPr lang="sv-SE" dirty="0"/>
          </a:p>
        </p:txBody>
      </p:sp>
    </p:spTree>
    <p:extLst>
      <p:ext uri="{BB962C8B-B14F-4D97-AF65-F5344CB8AC3E}">
        <p14:creationId xmlns:p14="http://schemas.microsoft.com/office/powerpoint/2010/main" val="16079879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VAT risks in Sweden</a:t>
            </a:r>
            <a:endParaRPr lang="sv-SE" dirty="0"/>
          </a:p>
        </p:txBody>
      </p:sp>
      <p:sp>
        <p:nvSpPr>
          <p:cNvPr id="7" name="Content Placeholder 6"/>
          <p:cNvSpPr>
            <a:spLocks noGrp="1"/>
          </p:cNvSpPr>
          <p:nvPr>
            <p:ph idx="1"/>
          </p:nvPr>
        </p:nvSpPr>
        <p:spPr/>
        <p:txBody>
          <a:bodyPr>
            <a:normAutofit/>
          </a:bodyPr>
          <a:lstStyle/>
          <a:p>
            <a:r>
              <a:rPr lang="en-US" sz="2400" dirty="0"/>
              <a:t>Topic addressed at AFC in November 2017 </a:t>
            </a:r>
          </a:p>
          <a:p>
            <a:r>
              <a:rPr lang="en-US" sz="2400" dirty="0"/>
              <a:t>AFC requested in April 2018 a dedicated workshop for in kind partners to consider VAT risks in Sweden</a:t>
            </a:r>
          </a:p>
          <a:p>
            <a:r>
              <a:rPr lang="en-US" sz="2400" dirty="0"/>
              <a:t>ESS and legal tax advisors prepared a </a:t>
            </a:r>
            <a:r>
              <a:rPr lang="en-US" sz="2400" i="1" dirty="0"/>
              <a:t>“Guideline on possible VAT risks in Sweden for in kind partners”</a:t>
            </a:r>
          </a:p>
          <a:p>
            <a:pPr marL="0" indent="0">
              <a:buNone/>
            </a:pPr>
            <a:endParaRPr lang="en-US" sz="2400" dirty="0"/>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551115BC-487E-4422-894C-CB7CD3E79223}" type="slidenum">
              <a:rPr lang="sv-SE" smtClean="0"/>
              <a:t>9</a:t>
            </a:fld>
            <a:endParaRPr lang="sv-SE" dirty="0"/>
          </a:p>
        </p:txBody>
      </p:sp>
    </p:spTree>
    <p:extLst>
      <p:ext uri="{BB962C8B-B14F-4D97-AF65-F5344CB8AC3E}">
        <p14:creationId xmlns:p14="http://schemas.microsoft.com/office/powerpoint/2010/main" val="241472874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707</TotalTime>
  <Words>1031</Words>
  <Application>Microsoft Macintosh PowerPoint</Application>
  <PresentationFormat>On-screen Show (4:3)</PresentationFormat>
  <Paragraphs>185</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ＭＳ Ｐゴシック</vt:lpstr>
      <vt:lpstr>Arial</vt:lpstr>
      <vt:lpstr>Calibri</vt:lpstr>
      <vt:lpstr>Calibri Light</vt:lpstr>
      <vt:lpstr>Helvetica</vt:lpstr>
      <vt:lpstr>Lucida Grande</vt:lpstr>
      <vt:lpstr>Times New Roman</vt:lpstr>
      <vt:lpstr>Office-tema</vt:lpstr>
      <vt:lpstr>2_Anpassad formgivning</vt:lpstr>
      <vt:lpstr>PowerPoint Presentation</vt:lpstr>
      <vt:lpstr>Vision and mission statement</vt:lpstr>
      <vt:lpstr>A true green field project – Project Funding</vt:lpstr>
      <vt:lpstr>Partners</vt:lpstr>
      <vt:lpstr>Previous VAT workshop</vt:lpstr>
      <vt:lpstr>How Does the VAT Work with the ERIC?</vt:lpstr>
      <vt:lpstr>VAT in Partners’ member states</vt:lpstr>
      <vt:lpstr>Ways forward were established </vt:lpstr>
      <vt:lpstr>VAT risks in Sweden</vt:lpstr>
      <vt:lpstr>Vision and mission statement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staff  CEC.04.XXx</dc:title>
  <dc:creator>Microsoft Office-användare</dc:creator>
  <cp:lastModifiedBy>Microsoft Office User</cp:lastModifiedBy>
  <cp:revision>34</cp:revision>
  <dcterms:created xsi:type="dcterms:W3CDTF">2017-05-15T10:42:15Z</dcterms:created>
  <dcterms:modified xsi:type="dcterms:W3CDTF">2018-07-05T08:54:27Z</dcterms:modified>
</cp:coreProperties>
</file>